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0" r:id="rId8"/>
    <p:sldId id="265" r:id="rId9"/>
    <p:sldId id="263" r:id="rId10"/>
    <p:sldId id="266" r:id="rId11"/>
    <p:sldId id="264"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4" autoAdjust="0"/>
    <p:restoredTop sz="94660"/>
  </p:normalViewPr>
  <p:slideViewPr>
    <p:cSldViewPr snapToGrid="0">
      <p:cViewPr varScale="1">
        <p:scale>
          <a:sx n="42" d="100"/>
          <a:sy n="42" d="100"/>
        </p:scale>
        <p:origin x="60" y="3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AA3F7E-9B51-4160-AB34-22C73F05E782}" type="datetimeFigureOut">
              <a:rPr lang="en-US" smtClean="0"/>
              <a:t>02-Feb-17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77729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3F7E-9B51-4160-AB34-22C73F05E782}" type="datetimeFigureOut">
              <a:rPr lang="en-US" smtClean="0"/>
              <a:t>02-Feb-17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114935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3F7E-9B51-4160-AB34-22C73F05E782}" type="datetimeFigureOut">
              <a:rPr lang="en-US" smtClean="0"/>
              <a:t>02-Feb-17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520379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3F7E-9B51-4160-AB34-22C73F05E782}" type="datetimeFigureOut">
              <a:rPr lang="en-US" smtClean="0"/>
              <a:t>02-Feb-17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5C09B-113F-4BBC-B0B0-D173EA0329CF}"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44941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3F7E-9B51-4160-AB34-22C73F05E782}" type="datetimeFigureOut">
              <a:rPr lang="en-US" smtClean="0"/>
              <a:t>02-Feb-17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2404487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3AA3F7E-9B51-4160-AB34-22C73F05E782}" type="datetimeFigureOut">
              <a:rPr lang="en-US" smtClean="0"/>
              <a:t>02-Feb-17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4077083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3AA3F7E-9B51-4160-AB34-22C73F05E782}" type="datetimeFigureOut">
              <a:rPr lang="en-US" smtClean="0"/>
              <a:t>02-Feb-17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313627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AA3F7E-9B51-4160-AB34-22C73F05E782}" type="datetimeFigureOut">
              <a:rPr lang="en-US" smtClean="0"/>
              <a:t>02-Feb-17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2634808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AA3F7E-9B51-4160-AB34-22C73F05E782}" type="datetimeFigureOut">
              <a:rPr lang="en-US" smtClean="0"/>
              <a:t>02-Feb-17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2647058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AA3F7E-9B51-4160-AB34-22C73F05E782}" type="datetimeFigureOut">
              <a:rPr lang="en-US" smtClean="0"/>
              <a:t>02-Feb-17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2275875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AA3F7E-9B51-4160-AB34-22C73F05E782}" type="datetimeFigureOut">
              <a:rPr lang="en-US" smtClean="0"/>
              <a:t>02-Feb-17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3618439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3AA3F7E-9B51-4160-AB34-22C73F05E782}" type="datetimeFigureOut">
              <a:rPr lang="en-US" smtClean="0"/>
              <a:t>02-Feb-17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413425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3AA3F7E-9B51-4160-AB34-22C73F05E782}" type="datetimeFigureOut">
              <a:rPr lang="en-US" smtClean="0"/>
              <a:t>02-Feb-17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280072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3AA3F7E-9B51-4160-AB34-22C73F05E782}" type="datetimeFigureOut">
              <a:rPr lang="en-US" smtClean="0"/>
              <a:t>02-Feb-17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2599613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3AA3F7E-9B51-4160-AB34-22C73F05E782}" type="datetimeFigureOut">
              <a:rPr lang="en-US" smtClean="0"/>
              <a:t>02-Feb-17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302473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3F7E-9B51-4160-AB34-22C73F05E782}" type="datetimeFigureOut">
              <a:rPr lang="en-US" smtClean="0"/>
              <a:t>02-Feb-17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175896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3F7E-9B51-4160-AB34-22C73F05E782}" type="datetimeFigureOut">
              <a:rPr lang="en-US" smtClean="0"/>
              <a:t>02-Feb-17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5C09B-113F-4BBC-B0B0-D173EA0329CF}" type="slidenum">
              <a:rPr lang="en-US" smtClean="0"/>
              <a:t>‹#›</a:t>
            </a:fld>
            <a:endParaRPr lang="en-US"/>
          </a:p>
        </p:txBody>
      </p:sp>
    </p:spTree>
    <p:extLst>
      <p:ext uri="{BB962C8B-B14F-4D97-AF65-F5344CB8AC3E}">
        <p14:creationId xmlns:p14="http://schemas.microsoft.com/office/powerpoint/2010/main" val="4164139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E3AA3F7E-9B51-4160-AB34-22C73F05E782}" type="datetimeFigureOut">
              <a:rPr lang="en-US" smtClean="0"/>
              <a:t>02-Feb-17</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BC5C09B-113F-4BBC-B0B0-D173EA0329CF}" type="slidenum">
              <a:rPr lang="en-US" smtClean="0"/>
              <a:t>‹#›</a:t>
            </a:fld>
            <a:endParaRPr lang="en-US"/>
          </a:p>
        </p:txBody>
      </p:sp>
    </p:spTree>
    <p:extLst>
      <p:ext uri="{BB962C8B-B14F-4D97-AF65-F5344CB8AC3E}">
        <p14:creationId xmlns:p14="http://schemas.microsoft.com/office/powerpoint/2010/main" val="2372644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FF0000"/>
                </a:solidFill>
              </a:rPr>
              <a:t>THE FGBMFI VISION</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1751012" y="4046221"/>
            <a:ext cx="8689976" cy="685800"/>
          </a:xfrm>
        </p:spPr>
        <p:txBody>
          <a:bodyPr>
            <a:normAutofit/>
          </a:bodyPr>
          <a:lstStyle/>
          <a:p>
            <a:r>
              <a:rPr lang="en-US" sz="2800" dirty="0" smtClean="0">
                <a:solidFill>
                  <a:srgbClr val="0070C0"/>
                </a:solidFill>
              </a:rPr>
              <a:t>The happiest people on earth</a:t>
            </a:r>
            <a:endParaRPr lang="en-US" sz="2800" dirty="0">
              <a:solidFill>
                <a:srgbClr val="0070C0"/>
              </a:solidFill>
            </a:endParaRPr>
          </a:p>
        </p:txBody>
      </p:sp>
    </p:spTree>
    <p:extLst>
      <p:ext uri="{BB962C8B-B14F-4D97-AF65-F5344CB8AC3E}">
        <p14:creationId xmlns:p14="http://schemas.microsoft.com/office/powerpoint/2010/main" val="34337906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428" y="113191"/>
            <a:ext cx="10364451" cy="680894"/>
          </a:xfrm>
        </p:spPr>
        <p:txBody>
          <a:bodyPr/>
          <a:lstStyle/>
          <a:p>
            <a:r>
              <a:rPr lang="en-US" dirty="0">
                <a:solidFill>
                  <a:srgbClr val="0070C0"/>
                </a:solidFill>
              </a:rPr>
              <a:t>Food for </a:t>
            </a:r>
            <a:r>
              <a:rPr lang="en-US" dirty="0" smtClean="0">
                <a:solidFill>
                  <a:srgbClr val="0070C0"/>
                </a:solidFill>
              </a:rPr>
              <a:t>Thought </a:t>
            </a:r>
            <a:r>
              <a:rPr lang="en-US" cap="none" dirty="0" smtClean="0">
                <a:solidFill>
                  <a:srgbClr val="0070C0"/>
                </a:solidFill>
              </a:rPr>
              <a:t>cont’d.</a:t>
            </a:r>
            <a:endParaRPr lang="en-US" dirty="0">
              <a:solidFill>
                <a:srgbClr val="0070C0"/>
              </a:solidFill>
            </a:endParaRPr>
          </a:p>
        </p:txBody>
      </p:sp>
      <p:sp>
        <p:nvSpPr>
          <p:cNvPr id="3" name="Content Placeholder 2"/>
          <p:cNvSpPr>
            <a:spLocks noGrp="1"/>
          </p:cNvSpPr>
          <p:nvPr>
            <p:ph sz="quarter" idx="13"/>
          </p:nvPr>
        </p:nvSpPr>
        <p:spPr>
          <a:xfrm>
            <a:off x="409075" y="1684421"/>
            <a:ext cx="11442030" cy="2779296"/>
          </a:xfrm>
        </p:spPr>
        <p:txBody>
          <a:bodyPr>
            <a:noAutofit/>
          </a:bodyPr>
          <a:lstStyle/>
          <a:p>
            <a:r>
              <a:rPr lang="en-US" sz="3200" cap="none" dirty="0">
                <a:solidFill>
                  <a:srgbClr val="FF0000"/>
                </a:solidFill>
              </a:rPr>
              <a:t>Should we not be continually praying that God should open our spiritual eyes and hearts to see and catch the vision even as </a:t>
            </a:r>
            <a:r>
              <a:rPr lang="en-US" sz="3200" cap="none" dirty="0" smtClean="0">
                <a:solidFill>
                  <a:srgbClr val="FF0000"/>
                </a:solidFill>
              </a:rPr>
              <a:t>Demos </a:t>
            </a:r>
            <a:r>
              <a:rPr lang="en-US" sz="3200" cap="none" dirty="0">
                <a:solidFill>
                  <a:srgbClr val="FF0000"/>
                </a:solidFill>
              </a:rPr>
              <a:t>did?</a:t>
            </a:r>
          </a:p>
          <a:p>
            <a:endParaRPr lang="en-US" sz="3200" cap="none" dirty="0"/>
          </a:p>
        </p:txBody>
      </p:sp>
    </p:spTree>
    <p:extLst>
      <p:ext uri="{BB962C8B-B14F-4D97-AF65-F5344CB8AC3E}">
        <p14:creationId xmlns:p14="http://schemas.microsoft.com/office/powerpoint/2010/main" val="204694036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101159"/>
            <a:ext cx="10364451" cy="825273"/>
          </a:xfrm>
        </p:spPr>
        <p:txBody>
          <a:bodyPr/>
          <a:lstStyle/>
          <a:p>
            <a:r>
              <a:rPr lang="en-US" dirty="0">
                <a:solidFill>
                  <a:srgbClr val="0070C0"/>
                </a:solidFill>
              </a:rPr>
              <a:t>Action Point</a:t>
            </a:r>
          </a:p>
        </p:txBody>
      </p:sp>
      <p:sp>
        <p:nvSpPr>
          <p:cNvPr id="3" name="Content Placeholder 2"/>
          <p:cNvSpPr>
            <a:spLocks noGrp="1"/>
          </p:cNvSpPr>
          <p:nvPr>
            <p:ph sz="quarter" idx="13"/>
          </p:nvPr>
        </p:nvSpPr>
        <p:spPr>
          <a:xfrm>
            <a:off x="913774" y="1275348"/>
            <a:ext cx="10363826" cy="5065294"/>
          </a:xfrm>
        </p:spPr>
        <p:txBody>
          <a:bodyPr>
            <a:noAutofit/>
          </a:bodyPr>
          <a:lstStyle/>
          <a:p>
            <a:r>
              <a:rPr lang="en-US" sz="3200" cap="none" dirty="0" smtClean="0"/>
              <a:t>All visions tend to leak out of our minds sooner than we think because of the crowded demands of daily life. Therefore leaders should take every given opportunity to re-echo the vision to members of the organization.</a:t>
            </a:r>
          </a:p>
          <a:p>
            <a:r>
              <a:rPr lang="en-US" sz="3200" b="1" cap="none" dirty="0" smtClean="0">
                <a:solidFill>
                  <a:srgbClr val="FF0000"/>
                </a:solidFill>
              </a:rPr>
              <a:t>How about reading ‘The Happiest People on Earth' and “A New Wave of Revival - The </a:t>
            </a:r>
            <a:r>
              <a:rPr lang="en-US" sz="3200" b="1" cap="none" dirty="0">
                <a:solidFill>
                  <a:srgbClr val="FF0000"/>
                </a:solidFill>
              </a:rPr>
              <a:t>V</a:t>
            </a:r>
            <a:r>
              <a:rPr lang="en-US" sz="3200" b="1" cap="none" dirty="0" smtClean="0">
                <a:solidFill>
                  <a:srgbClr val="FF0000"/>
                </a:solidFill>
              </a:rPr>
              <a:t>ision </a:t>
            </a:r>
            <a:r>
              <a:rPr lang="en-US" sz="3200" b="1" cap="none" dirty="0">
                <a:solidFill>
                  <a:srgbClr val="FF0000"/>
                </a:solidFill>
              </a:rPr>
              <a:t>I</a:t>
            </a:r>
            <a:r>
              <a:rPr lang="en-US" sz="3200" b="1" cap="none" dirty="0" smtClean="0">
                <a:solidFill>
                  <a:srgbClr val="FF0000"/>
                </a:solidFill>
              </a:rPr>
              <a:t>ntensified" at least once every year to keep in touch with our roots?</a:t>
            </a:r>
            <a:r>
              <a:rPr lang="en-US" sz="3200" cap="none" dirty="0" smtClean="0">
                <a:solidFill>
                  <a:srgbClr val="FF0000"/>
                </a:solidFill>
              </a:rPr>
              <a:t> </a:t>
            </a:r>
            <a:r>
              <a:rPr lang="en-US" sz="3200" b="1" cap="none" dirty="0" smtClean="0">
                <a:solidFill>
                  <a:srgbClr val="FF0000"/>
                </a:solidFill>
              </a:rPr>
              <a:t> </a:t>
            </a:r>
            <a:endParaRPr lang="en-US" sz="3200" cap="none" dirty="0">
              <a:solidFill>
                <a:srgbClr val="FF0000"/>
              </a:solidFill>
            </a:endParaRPr>
          </a:p>
        </p:txBody>
      </p:sp>
    </p:spTree>
    <p:extLst>
      <p:ext uri="{BB962C8B-B14F-4D97-AF65-F5344CB8AC3E}">
        <p14:creationId xmlns:p14="http://schemas.microsoft.com/office/powerpoint/2010/main" val="2590229566"/>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02368" y="2141622"/>
            <a:ext cx="10375232" cy="1371600"/>
          </a:xfrm>
        </p:spPr>
        <p:txBody>
          <a:bodyPr>
            <a:normAutofit/>
          </a:bodyPr>
          <a:lstStyle/>
          <a:p>
            <a:pPr marL="0" indent="0" algn="ctr">
              <a:buNone/>
            </a:pPr>
            <a:r>
              <a:rPr lang="en-US" sz="6000" b="1" dirty="0" smtClean="0">
                <a:solidFill>
                  <a:srgbClr val="FF0000"/>
                </a:solidFill>
              </a:rPr>
              <a:t>Thank you</a:t>
            </a:r>
            <a:endParaRPr lang="en-US" sz="6000" b="1" dirty="0">
              <a:solidFill>
                <a:srgbClr val="FF0000"/>
              </a:solidFill>
            </a:endParaRPr>
          </a:p>
        </p:txBody>
      </p:sp>
    </p:spTree>
    <p:extLst>
      <p:ext uri="{BB962C8B-B14F-4D97-AF65-F5344CB8AC3E}">
        <p14:creationId xmlns:p14="http://schemas.microsoft.com/office/powerpoint/2010/main" val="15851175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077936"/>
          </a:xfrm>
        </p:spPr>
        <p:txBody>
          <a:bodyPr/>
          <a:lstStyle/>
          <a:p>
            <a:r>
              <a:rPr lang="en-US" dirty="0">
                <a:solidFill>
                  <a:srgbClr val="0070C0"/>
                </a:solidFill>
              </a:rPr>
              <a:t>Lesson Objectives</a:t>
            </a:r>
          </a:p>
        </p:txBody>
      </p:sp>
      <p:sp>
        <p:nvSpPr>
          <p:cNvPr id="3" name="Content Placeholder 2"/>
          <p:cNvSpPr>
            <a:spLocks noGrp="1"/>
          </p:cNvSpPr>
          <p:nvPr>
            <p:ph sz="quarter" idx="13"/>
          </p:nvPr>
        </p:nvSpPr>
        <p:spPr>
          <a:xfrm>
            <a:off x="913774" y="1696454"/>
            <a:ext cx="10363826" cy="4439651"/>
          </a:xfrm>
        </p:spPr>
        <p:txBody>
          <a:bodyPr>
            <a:noAutofit/>
          </a:bodyPr>
          <a:lstStyle/>
          <a:p>
            <a:r>
              <a:rPr lang="en-US" sz="3200" cap="none" dirty="0" smtClean="0"/>
              <a:t>At the end of the lesson every participant should be able to:</a:t>
            </a:r>
          </a:p>
          <a:p>
            <a:endParaRPr lang="en-US" sz="3200" cap="none" dirty="0" smtClean="0"/>
          </a:p>
          <a:p>
            <a:pPr lvl="1"/>
            <a:r>
              <a:rPr lang="en-US" sz="3200" cap="none" dirty="0" smtClean="0"/>
              <a:t>Describe the sequence of events that culminated in the literal vision given to our founder, Demos Shakarian</a:t>
            </a:r>
          </a:p>
          <a:p>
            <a:pPr lvl="1"/>
            <a:endParaRPr lang="en-US" sz="3200" cap="none" dirty="0" smtClean="0"/>
          </a:p>
          <a:p>
            <a:pPr lvl="1"/>
            <a:r>
              <a:rPr lang="en-US" sz="3200" cap="none" dirty="0" smtClean="0"/>
              <a:t>Appreciate the need to understand the FGBMFI vision</a:t>
            </a:r>
          </a:p>
          <a:p>
            <a:endParaRPr lang="en-US" sz="3200" dirty="0"/>
          </a:p>
        </p:txBody>
      </p:sp>
    </p:spTree>
    <p:extLst>
      <p:ext uri="{BB962C8B-B14F-4D97-AF65-F5344CB8AC3E}">
        <p14:creationId xmlns:p14="http://schemas.microsoft.com/office/powerpoint/2010/main" val="85922908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161317"/>
            <a:ext cx="10364451" cy="753083"/>
          </a:xfrm>
        </p:spPr>
        <p:txBody>
          <a:bodyPr/>
          <a:lstStyle/>
          <a:p>
            <a:r>
              <a:rPr lang="en-US" dirty="0">
                <a:solidFill>
                  <a:srgbClr val="0070C0"/>
                </a:solidFill>
              </a:rPr>
              <a:t>Introduction</a:t>
            </a:r>
          </a:p>
        </p:txBody>
      </p:sp>
      <p:sp>
        <p:nvSpPr>
          <p:cNvPr id="3" name="Content Placeholder 2"/>
          <p:cNvSpPr>
            <a:spLocks noGrp="1"/>
          </p:cNvSpPr>
          <p:nvPr>
            <p:ph sz="quarter" idx="13"/>
          </p:nvPr>
        </p:nvSpPr>
        <p:spPr>
          <a:xfrm>
            <a:off x="637675" y="914400"/>
            <a:ext cx="11044988" cy="5835316"/>
          </a:xfrm>
        </p:spPr>
        <p:txBody>
          <a:bodyPr>
            <a:noAutofit/>
          </a:bodyPr>
          <a:lstStyle/>
          <a:p>
            <a:pPr algn="just"/>
            <a:r>
              <a:rPr lang="en-US" sz="3200" cap="none" dirty="0" smtClean="0"/>
              <a:t>In the Christian context, what is a vision? George </a:t>
            </a:r>
            <a:r>
              <a:rPr lang="en-US" sz="3200" cap="none" dirty="0" err="1"/>
              <a:t>B</a:t>
            </a:r>
            <a:r>
              <a:rPr lang="en-US" sz="3200" cap="none" dirty="0" err="1" smtClean="0"/>
              <a:t>arna</a:t>
            </a:r>
            <a:r>
              <a:rPr lang="en-US" sz="3200" cap="none" dirty="0" smtClean="0"/>
              <a:t>, the renowned Christian researcher, defines it as "a clear mental portrait of a preferable future, communicated by </a:t>
            </a:r>
            <a:r>
              <a:rPr lang="en-US" sz="3200" cap="none" dirty="0"/>
              <a:t>G</a:t>
            </a:r>
            <a:r>
              <a:rPr lang="en-US" sz="3200" cap="none" dirty="0" smtClean="0"/>
              <a:t>od </a:t>
            </a:r>
            <a:r>
              <a:rPr lang="en-US" sz="3200" cap="none" dirty="0" smtClean="0"/>
              <a:t>to his chosen servant-leaders, based upon an accurate understanding of </a:t>
            </a:r>
            <a:r>
              <a:rPr lang="en-US" sz="3200" cap="none" dirty="0" smtClean="0"/>
              <a:t>God</a:t>
            </a:r>
            <a:r>
              <a:rPr lang="en-US" sz="3200" cap="none" dirty="0" smtClean="0"/>
              <a:t>, self and circumstances".</a:t>
            </a:r>
          </a:p>
          <a:p>
            <a:pPr algn="just"/>
            <a:endParaRPr lang="en-US" sz="3200" cap="none" dirty="0" smtClean="0"/>
          </a:p>
          <a:p>
            <a:pPr algn="just"/>
            <a:r>
              <a:rPr lang="en-US" sz="3200" cap="none" dirty="0" smtClean="0"/>
              <a:t>The importance of every organization having a vision is brought out by Proverbs 29:18 (KJV):</a:t>
            </a:r>
          </a:p>
          <a:p>
            <a:pPr marL="0" indent="0" algn="just">
              <a:buNone/>
            </a:pPr>
            <a:r>
              <a:rPr lang="en-US" sz="3200" cap="none" dirty="0" smtClean="0"/>
              <a:t>	</a:t>
            </a:r>
            <a:r>
              <a:rPr lang="en-US" sz="3200" b="1" cap="none" dirty="0" smtClean="0">
                <a:solidFill>
                  <a:srgbClr val="FF0000"/>
                </a:solidFill>
              </a:rPr>
              <a:t>"Where there is no vision, the people perish…"</a:t>
            </a:r>
            <a:endParaRPr lang="en-US" sz="3200" b="1" cap="none" dirty="0">
              <a:solidFill>
                <a:srgbClr val="FF0000"/>
              </a:solidFill>
            </a:endParaRPr>
          </a:p>
        </p:txBody>
      </p:sp>
    </p:spTree>
    <p:extLst>
      <p:ext uri="{BB962C8B-B14F-4D97-AF65-F5344CB8AC3E}">
        <p14:creationId xmlns:p14="http://schemas.microsoft.com/office/powerpoint/2010/main" val="3586226898"/>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173348"/>
            <a:ext cx="10364451" cy="897463"/>
          </a:xfrm>
        </p:spPr>
        <p:txBody>
          <a:bodyPr/>
          <a:lstStyle/>
          <a:p>
            <a:r>
              <a:rPr lang="en-US" dirty="0">
                <a:solidFill>
                  <a:srgbClr val="0070C0"/>
                </a:solidFill>
              </a:rPr>
              <a:t>The Sequence of Events Leading to The Vision</a:t>
            </a:r>
          </a:p>
        </p:txBody>
      </p:sp>
      <p:sp>
        <p:nvSpPr>
          <p:cNvPr id="3" name="Content Placeholder 2"/>
          <p:cNvSpPr>
            <a:spLocks noGrp="1"/>
          </p:cNvSpPr>
          <p:nvPr>
            <p:ph sz="quarter" idx="13"/>
          </p:nvPr>
        </p:nvSpPr>
        <p:spPr>
          <a:xfrm>
            <a:off x="505326" y="1070810"/>
            <a:ext cx="11333748" cy="5654843"/>
          </a:xfrm>
        </p:spPr>
        <p:txBody>
          <a:bodyPr>
            <a:noAutofit/>
          </a:bodyPr>
          <a:lstStyle/>
          <a:p>
            <a:pPr algn="just"/>
            <a:r>
              <a:rPr lang="en-US" sz="3000" cap="none" dirty="0" smtClean="0"/>
              <a:t>The Vision of FGBMFI was delivered to our founder through a series of prophetic messages that culminated in a literal vision. It is important we review these key messages in their sequence to appreciate our Vision.</a:t>
            </a:r>
          </a:p>
          <a:p>
            <a:pPr lvl="0" algn="just"/>
            <a:r>
              <a:rPr lang="en-US" sz="3000" b="1" cap="none" dirty="0" smtClean="0">
                <a:solidFill>
                  <a:srgbClr val="FF0000"/>
                </a:solidFill>
              </a:rPr>
              <a:t>The prophecy of Dr. Charles Price in 1944</a:t>
            </a:r>
          </a:p>
          <a:p>
            <a:pPr lvl="1" algn="just"/>
            <a:r>
              <a:rPr lang="en-US" sz="3000" cap="none" dirty="0" smtClean="0"/>
              <a:t>"Demos, I will not be here to see it, but you will witness one of the major events foretold in the bible. Just before </a:t>
            </a:r>
            <a:r>
              <a:rPr lang="en-US" sz="3000" cap="none" dirty="0"/>
              <a:t>J</a:t>
            </a:r>
            <a:r>
              <a:rPr lang="en-US" sz="3000" cap="none" dirty="0" smtClean="0"/>
              <a:t>esus returns to earth, God's spirit is going to descend on all flesh, and laymen (emphasis ours) will be the most important channel through which God will work." – Super ALTS II</a:t>
            </a:r>
          </a:p>
          <a:p>
            <a:endParaRPr lang="en-US" sz="2800" dirty="0"/>
          </a:p>
        </p:txBody>
      </p:sp>
    </p:spTree>
    <p:extLst>
      <p:ext uri="{BB962C8B-B14F-4D97-AF65-F5344CB8AC3E}">
        <p14:creationId xmlns:p14="http://schemas.microsoft.com/office/powerpoint/2010/main" val="204104299"/>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149287"/>
            <a:ext cx="10364451" cy="716988"/>
          </a:xfrm>
        </p:spPr>
        <p:txBody>
          <a:bodyPr/>
          <a:lstStyle/>
          <a:p>
            <a:r>
              <a:rPr lang="en-US" dirty="0">
                <a:solidFill>
                  <a:srgbClr val="0070C0"/>
                </a:solidFill>
              </a:rPr>
              <a:t>The Sequence of Events Leading to The Vision</a:t>
            </a:r>
          </a:p>
        </p:txBody>
      </p:sp>
      <p:sp>
        <p:nvSpPr>
          <p:cNvPr id="3" name="Content Placeholder 2"/>
          <p:cNvSpPr>
            <a:spLocks noGrp="1"/>
          </p:cNvSpPr>
          <p:nvPr>
            <p:ph sz="quarter" idx="13"/>
          </p:nvPr>
        </p:nvSpPr>
        <p:spPr>
          <a:xfrm>
            <a:off x="577516" y="1070810"/>
            <a:ext cx="11129210" cy="5450305"/>
          </a:xfrm>
        </p:spPr>
        <p:txBody>
          <a:bodyPr>
            <a:normAutofit lnSpcReduction="10000"/>
          </a:bodyPr>
          <a:lstStyle/>
          <a:p>
            <a:pPr lvl="0"/>
            <a:r>
              <a:rPr lang="en-US" sz="3200" b="1" cap="none" dirty="0" smtClean="0">
                <a:solidFill>
                  <a:srgbClr val="FF0000"/>
                </a:solidFill>
              </a:rPr>
              <a:t>Demos' Perception</a:t>
            </a:r>
          </a:p>
          <a:p>
            <a:pPr lvl="1"/>
            <a:r>
              <a:rPr lang="en-US" sz="3200" cap="none" dirty="0" smtClean="0"/>
              <a:t>Seven years down the line, </a:t>
            </a:r>
            <a:r>
              <a:rPr lang="en-US" sz="3200" cap="none" dirty="0" smtClean="0"/>
              <a:t>Demos </a:t>
            </a:r>
            <a:r>
              <a:rPr lang="en-US" sz="3200" cap="none" dirty="0" smtClean="0"/>
              <a:t>kept getting the feeling that </a:t>
            </a:r>
            <a:r>
              <a:rPr lang="en-US" sz="3200" cap="none" dirty="0"/>
              <a:t>G</a:t>
            </a:r>
            <a:r>
              <a:rPr lang="en-US" sz="3200" cap="none" dirty="0" smtClean="0"/>
              <a:t>od </a:t>
            </a:r>
            <a:r>
              <a:rPr lang="en-US" sz="3200" cap="none" dirty="0" smtClean="0"/>
              <a:t>was leading him to a unique kind of ministry.</a:t>
            </a:r>
          </a:p>
          <a:p>
            <a:pPr lvl="1"/>
            <a:endParaRPr lang="en-US" sz="3200" cap="none" dirty="0" smtClean="0"/>
          </a:p>
          <a:p>
            <a:pPr lvl="1"/>
            <a:r>
              <a:rPr lang="en-US" sz="3200" cap="none" dirty="0" smtClean="0"/>
              <a:t>"I picture a group of business men who tell other business men what they've experienced in </a:t>
            </a:r>
            <a:r>
              <a:rPr lang="en-US" sz="3200" cap="none" dirty="0" smtClean="0"/>
              <a:t>God </a:t>
            </a:r>
            <a:r>
              <a:rPr lang="en-US" sz="3200" cap="none" dirty="0" smtClean="0"/>
              <a:t>– men who might not be interested in what a preacher says, but who will listen to a plumber, a dentist, or a salesman because they themselves are plumbers, dentists and salesmen."</a:t>
            </a:r>
          </a:p>
          <a:p>
            <a:endParaRPr lang="en-US" dirty="0"/>
          </a:p>
        </p:txBody>
      </p:sp>
    </p:spTree>
    <p:extLst>
      <p:ext uri="{BB962C8B-B14F-4D97-AF65-F5344CB8AC3E}">
        <p14:creationId xmlns:p14="http://schemas.microsoft.com/office/powerpoint/2010/main" val="309380667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149286"/>
            <a:ext cx="10364451" cy="729019"/>
          </a:xfrm>
        </p:spPr>
        <p:txBody>
          <a:bodyPr/>
          <a:lstStyle/>
          <a:p>
            <a:r>
              <a:rPr lang="en-US" dirty="0">
                <a:solidFill>
                  <a:srgbClr val="0070C0"/>
                </a:solidFill>
              </a:rPr>
              <a:t>The Sequence of Events Leading to The Vision</a:t>
            </a:r>
          </a:p>
        </p:txBody>
      </p:sp>
      <p:sp>
        <p:nvSpPr>
          <p:cNvPr id="3" name="Content Placeholder 2"/>
          <p:cNvSpPr>
            <a:spLocks noGrp="1"/>
          </p:cNvSpPr>
          <p:nvPr>
            <p:ph sz="quarter" idx="13"/>
          </p:nvPr>
        </p:nvSpPr>
        <p:spPr>
          <a:xfrm>
            <a:off x="589547" y="986588"/>
            <a:ext cx="11249527" cy="5690937"/>
          </a:xfrm>
        </p:spPr>
        <p:txBody>
          <a:bodyPr>
            <a:noAutofit/>
          </a:bodyPr>
          <a:lstStyle/>
          <a:p>
            <a:pPr lvl="0"/>
            <a:r>
              <a:rPr lang="en-US" sz="3200" b="1" cap="none" dirty="0" smtClean="0">
                <a:solidFill>
                  <a:srgbClr val="FF0000"/>
                </a:solidFill>
              </a:rPr>
              <a:t>The Prophecy of </a:t>
            </a:r>
            <a:r>
              <a:rPr lang="en-US" sz="3200" b="1" cap="none" dirty="0">
                <a:solidFill>
                  <a:srgbClr val="FF0000"/>
                </a:solidFill>
              </a:rPr>
              <a:t>O</a:t>
            </a:r>
            <a:r>
              <a:rPr lang="en-US" sz="3200" b="1" cap="none" dirty="0" smtClean="0">
                <a:solidFill>
                  <a:srgbClr val="FF0000"/>
                </a:solidFill>
              </a:rPr>
              <a:t>ral Roberts</a:t>
            </a:r>
          </a:p>
          <a:p>
            <a:pPr lvl="1"/>
            <a:r>
              <a:rPr lang="en-US" sz="3000" cap="none" dirty="0" smtClean="0"/>
              <a:t>"Lord </a:t>
            </a:r>
            <a:r>
              <a:rPr lang="en-US" sz="3000" cap="none" dirty="0"/>
              <a:t>J</a:t>
            </a:r>
            <a:r>
              <a:rPr lang="en-US" sz="3000" cap="none" dirty="0" smtClean="0"/>
              <a:t>esus, let this Fellowship grow in your strength alone. Send it marching in your power across the Nation – around the World.“</a:t>
            </a:r>
          </a:p>
          <a:p>
            <a:pPr lvl="1"/>
            <a:endParaRPr lang="en-US" sz="3000" cap="none" dirty="0" smtClean="0"/>
          </a:p>
          <a:p>
            <a:pPr lvl="0"/>
            <a:r>
              <a:rPr lang="en-US" sz="3200" b="1" cap="none" dirty="0" smtClean="0">
                <a:solidFill>
                  <a:srgbClr val="FF0000"/>
                </a:solidFill>
              </a:rPr>
              <a:t>Demos' Literal </a:t>
            </a:r>
            <a:r>
              <a:rPr lang="en-US" sz="3200" b="1" cap="none" dirty="0">
                <a:solidFill>
                  <a:srgbClr val="FF0000"/>
                </a:solidFill>
              </a:rPr>
              <a:t>V</a:t>
            </a:r>
            <a:r>
              <a:rPr lang="en-US" sz="3200" b="1" cap="none" dirty="0" smtClean="0">
                <a:solidFill>
                  <a:srgbClr val="FF0000"/>
                </a:solidFill>
              </a:rPr>
              <a:t>ision</a:t>
            </a:r>
          </a:p>
          <a:p>
            <a:pPr lvl="1"/>
            <a:r>
              <a:rPr lang="en-US" sz="3000" cap="none" dirty="0" smtClean="0"/>
              <a:t>"Men and women who were ICE COLD become ALIVE and miraculously LINKED in PRAISE and ADORATION to God through the POWER of Jesus Christ!" This brief account should make all members of FGBMFI aware of the hand of God upon our Fellowship.</a:t>
            </a:r>
          </a:p>
          <a:p>
            <a:endParaRPr lang="en-US" sz="3200" cap="none" dirty="0"/>
          </a:p>
        </p:txBody>
      </p:sp>
    </p:spTree>
    <p:extLst>
      <p:ext uri="{BB962C8B-B14F-4D97-AF65-F5344CB8AC3E}">
        <p14:creationId xmlns:p14="http://schemas.microsoft.com/office/powerpoint/2010/main" val="1604497416"/>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20317"/>
            <a:ext cx="10364451" cy="673768"/>
          </a:xfrm>
        </p:spPr>
        <p:txBody>
          <a:bodyPr>
            <a:normAutofit/>
          </a:bodyPr>
          <a:lstStyle/>
          <a:p>
            <a:r>
              <a:rPr lang="en-US" dirty="0">
                <a:solidFill>
                  <a:srgbClr val="0070C0"/>
                </a:solidFill>
              </a:rPr>
              <a:t>Our Vision Statement</a:t>
            </a:r>
          </a:p>
        </p:txBody>
      </p:sp>
      <p:sp>
        <p:nvSpPr>
          <p:cNvPr id="3" name="Content Placeholder 2"/>
          <p:cNvSpPr>
            <a:spLocks noGrp="1"/>
          </p:cNvSpPr>
          <p:nvPr>
            <p:ph sz="quarter" idx="13"/>
          </p:nvPr>
        </p:nvSpPr>
        <p:spPr>
          <a:xfrm>
            <a:off x="505327" y="1299411"/>
            <a:ext cx="11189368" cy="5462336"/>
          </a:xfrm>
        </p:spPr>
        <p:txBody>
          <a:bodyPr>
            <a:noAutofit/>
          </a:bodyPr>
          <a:lstStyle/>
          <a:p>
            <a:pPr algn="just"/>
            <a:r>
              <a:rPr lang="en-US" sz="3200" cap="none" dirty="0" smtClean="0"/>
              <a:t>"A vast global movement of laymen comprising men and women being used mightily by </a:t>
            </a:r>
            <a:r>
              <a:rPr lang="en-US" sz="3200" cap="none" dirty="0" smtClean="0"/>
              <a:t>God </a:t>
            </a:r>
            <a:r>
              <a:rPr lang="en-US" sz="3200" cap="none" dirty="0" smtClean="0"/>
              <a:t>to bring this last great harvest through the outpouring of </a:t>
            </a:r>
            <a:r>
              <a:rPr lang="en-US" sz="3200" cap="none" dirty="0" smtClean="0"/>
              <a:t>God's </a:t>
            </a:r>
            <a:r>
              <a:rPr lang="en-US" sz="3200" cap="none" dirty="0"/>
              <a:t>H</a:t>
            </a:r>
            <a:r>
              <a:rPr lang="en-US" sz="3200" cap="none" dirty="0" smtClean="0"/>
              <a:t>oly </a:t>
            </a:r>
            <a:r>
              <a:rPr lang="en-US" sz="3200" cap="none" dirty="0"/>
              <a:t>S</a:t>
            </a:r>
            <a:r>
              <a:rPr lang="en-US" sz="3200" cap="none" dirty="0" smtClean="0"/>
              <a:t>pirit </a:t>
            </a:r>
            <a:r>
              <a:rPr lang="en-US" sz="3200" cap="none" dirty="0" smtClean="0"/>
              <a:t>before the return of our </a:t>
            </a:r>
            <a:r>
              <a:rPr lang="en-US" sz="3200" cap="none" dirty="0" smtClean="0"/>
              <a:t>Lord </a:t>
            </a:r>
            <a:r>
              <a:rPr lang="en-US" sz="3200" cap="none" dirty="0" smtClean="0"/>
              <a:t>Jesus Christ.“</a:t>
            </a:r>
          </a:p>
          <a:p>
            <a:pPr algn="just"/>
            <a:endParaRPr lang="en-US" sz="3200" cap="none" dirty="0" smtClean="0"/>
          </a:p>
          <a:p>
            <a:pPr algn="just"/>
            <a:r>
              <a:rPr lang="en-US" sz="3200" cap="none" dirty="0" smtClean="0"/>
              <a:t>To appreciate this </a:t>
            </a:r>
            <a:r>
              <a:rPr lang="en-US" sz="3200" cap="none" dirty="0" smtClean="0"/>
              <a:t>Vision</a:t>
            </a:r>
            <a:r>
              <a:rPr lang="en-US" sz="3200" cap="none" dirty="0" smtClean="0"/>
              <a:t>, we must always keep in mind these words of </a:t>
            </a:r>
            <a:r>
              <a:rPr lang="en-US" sz="3200" cap="none" dirty="0" smtClean="0"/>
              <a:t>Demos </a:t>
            </a:r>
            <a:r>
              <a:rPr lang="en-US" sz="3200" cap="none" dirty="0" smtClean="0"/>
              <a:t>from the book </a:t>
            </a:r>
            <a:r>
              <a:rPr lang="en-US" sz="3200" cap="none" dirty="0" smtClean="0"/>
              <a:t>“</a:t>
            </a:r>
            <a:r>
              <a:rPr lang="en-US" sz="3200" cap="none" dirty="0" smtClean="0"/>
              <a:t>A</a:t>
            </a:r>
            <a:r>
              <a:rPr lang="en-US" sz="3200" cap="none" dirty="0" smtClean="0"/>
              <a:t> New </a:t>
            </a:r>
            <a:r>
              <a:rPr lang="en-US" sz="3200" cap="none" dirty="0"/>
              <a:t>W</a:t>
            </a:r>
            <a:r>
              <a:rPr lang="en-US" sz="3200" cap="none" dirty="0" smtClean="0"/>
              <a:t>ave </a:t>
            </a:r>
            <a:r>
              <a:rPr lang="en-US" sz="3200" cap="none" dirty="0" smtClean="0"/>
              <a:t>of </a:t>
            </a:r>
            <a:r>
              <a:rPr lang="en-US" sz="3200" cap="none" dirty="0" smtClean="0"/>
              <a:t>Revival </a:t>
            </a:r>
            <a:r>
              <a:rPr lang="en-US" sz="3200" cap="none" dirty="0" smtClean="0"/>
              <a:t>– The </a:t>
            </a:r>
            <a:r>
              <a:rPr lang="en-US" sz="3200" cap="none" dirty="0"/>
              <a:t>V</a:t>
            </a:r>
            <a:r>
              <a:rPr lang="en-US" sz="3200" cap="none" dirty="0" smtClean="0"/>
              <a:t>ision </a:t>
            </a:r>
            <a:r>
              <a:rPr lang="en-US" sz="3200" cap="none" dirty="0"/>
              <a:t>I</a:t>
            </a:r>
            <a:r>
              <a:rPr lang="en-US" sz="3200" cap="none" dirty="0" smtClean="0"/>
              <a:t>ntensified":</a:t>
            </a:r>
          </a:p>
        </p:txBody>
      </p:sp>
    </p:spTree>
    <p:extLst>
      <p:ext uri="{BB962C8B-B14F-4D97-AF65-F5344CB8AC3E}">
        <p14:creationId xmlns:p14="http://schemas.microsoft.com/office/powerpoint/2010/main" val="44899914"/>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20317"/>
            <a:ext cx="10364451" cy="673768"/>
          </a:xfrm>
        </p:spPr>
        <p:txBody>
          <a:bodyPr>
            <a:normAutofit/>
          </a:bodyPr>
          <a:lstStyle/>
          <a:p>
            <a:r>
              <a:rPr lang="en-US" dirty="0">
                <a:solidFill>
                  <a:srgbClr val="0070C0"/>
                </a:solidFill>
              </a:rPr>
              <a:t>Our Vision </a:t>
            </a:r>
            <a:r>
              <a:rPr lang="en-US" dirty="0" smtClean="0">
                <a:solidFill>
                  <a:srgbClr val="0070C0"/>
                </a:solidFill>
              </a:rPr>
              <a:t>Statement </a:t>
            </a:r>
            <a:r>
              <a:rPr lang="en-US" cap="none" dirty="0" smtClean="0">
                <a:solidFill>
                  <a:srgbClr val="0070C0"/>
                </a:solidFill>
              </a:rPr>
              <a:t>cont’d.</a:t>
            </a:r>
            <a:endParaRPr lang="en-US" cap="none" dirty="0">
              <a:solidFill>
                <a:srgbClr val="0070C0"/>
              </a:solidFill>
            </a:endParaRPr>
          </a:p>
        </p:txBody>
      </p:sp>
      <p:sp>
        <p:nvSpPr>
          <p:cNvPr id="3" name="Content Placeholder 2"/>
          <p:cNvSpPr>
            <a:spLocks noGrp="1"/>
          </p:cNvSpPr>
          <p:nvPr>
            <p:ph sz="quarter" idx="13"/>
          </p:nvPr>
        </p:nvSpPr>
        <p:spPr>
          <a:xfrm>
            <a:off x="505327" y="1167063"/>
            <a:ext cx="11189368" cy="5594684"/>
          </a:xfrm>
        </p:spPr>
        <p:txBody>
          <a:bodyPr>
            <a:noAutofit/>
          </a:bodyPr>
          <a:lstStyle/>
          <a:p>
            <a:pPr algn="just"/>
            <a:r>
              <a:rPr lang="en-US" sz="3200" cap="none" dirty="0" smtClean="0"/>
              <a:t>"But beloved, the VISION is people; the Vision is God's Holy </a:t>
            </a:r>
            <a:r>
              <a:rPr lang="en-US" sz="3200" cap="none" dirty="0"/>
              <a:t>S</a:t>
            </a:r>
            <a:r>
              <a:rPr lang="en-US" sz="3200" cap="none" dirty="0" smtClean="0"/>
              <a:t>pirit changing lives. The Vision is God breaking the chains of the devil and setting the captive free.“</a:t>
            </a:r>
          </a:p>
          <a:p>
            <a:pPr algn="just"/>
            <a:endParaRPr lang="en-US" sz="3200" cap="none" dirty="0" smtClean="0"/>
          </a:p>
          <a:p>
            <a:pPr algn="just"/>
            <a:r>
              <a:rPr lang="en-US" sz="3200" cap="none" dirty="0" smtClean="0">
                <a:solidFill>
                  <a:srgbClr val="FF0000"/>
                </a:solidFill>
              </a:rPr>
              <a:t>How do we make people the focus of our activities?</a:t>
            </a:r>
          </a:p>
          <a:p>
            <a:pPr algn="just"/>
            <a:endParaRPr lang="en-US" sz="3200" cap="none" dirty="0" smtClean="0"/>
          </a:p>
          <a:p>
            <a:pPr algn="just"/>
            <a:r>
              <a:rPr lang="en-US" sz="3200" cap="none" dirty="0" smtClean="0">
                <a:solidFill>
                  <a:srgbClr val="FF0000"/>
                </a:solidFill>
              </a:rPr>
              <a:t>What is our part in bringing about changed lives?</a:t>
            </a:r>
            <a:endParaRPr lang="en-US" sz="3200" cap="none" dirty="0">
              <a:solidFill>
                <a:srgbClr val="FF0000"/>
              </a:solidFill>
            </a:endParaRPr>
          </a:p>
        </p:txBody>
      </p:sp>
    </p:spTree>
    <p:extLst>
      <p:ext uri="{BB962C8B-B14F-4D97-AF65-F5344CB8AC3E}">
        <p14:creationId xmlns:p14="http://schemas.microsoft.com/office/powerpoint/2010/main" val="216670185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428" y="113191"/>
            <a:ext cx="10364451" cy="680894"/>
          </a:xfrm>
        </p:spPr>
        <p:txBody>
          <a:bodyPr/>
          <a:lstStyle/>
          <a:p>
            <a:r>
              <a:rPr lang="en-US" dirty="0">
                <a:solidFill>
                  <a:srgbClr val="0070C0"/>
                </a:solidFill>
              </a:rPr>
              <a:t>Food for Thought</a:t>
            </a:r>
          </a:p>
        </p:txBody>
      </p:sp>
      <p:sp>
        <p:nvSpPr>
          <p:cNvPr id="3" name="Content Placeholder 2"/>
          <p:cNvSpPr>
            <a:spLocks noGrp="1"/>
          </p:cNvSpPr>
          <p:nvPr>
            <p:ph sz="quarter" idx="13"/>
          </p:nvPr>
        </p:nvSpPr>
        <p:spPr>
          <a:xfrm>
            <a:off x="409075" y="914400"/>
            <a:ext cx="11442030" cy="5438274"/>
          </a:xfrm>
        </p:spPr>
        <p:txBody>
          <a:bodyPr>
            <a:noAutofit/>
          </a:bodyPr>
          <a:lstStyle/>
          <a:p>
            <a:r>
              <a:rPr lang="en-US" sz="3200" cap="none" dirty="0" smtClean="0"/>
              <a:t>"You don't learn a Vision. You catch it; it has to be in your heart.“ - 	Anon</a:t>
            </a:r>
          </a:p>
          <a:p>
            <a:r>
              <a:rPr lang="en-US" sz="3200" cap="none" dirty="0" smtClean="0">
                <a:solidFill>
                  <a:srgbClr val="FF0000"/>
                </a:solidFill>
              </a:rPr>
              <a:t>What can the Fellowship do to ensure that members catch the Vision?</a:t>
            </a:r>
          </a:p>
          <a:p>
            <a:r>
              <a:rPr lang="en-US" sz="3200" cap="none" dirty="0" smtClean="0"/>
              <a:t>Every vision statement serves three significant purposes:</a:t>
            </a:r>
          </a:p>
          <a:p>
            <a:pPr lvl="1"/>
            <a:r>
              <a:rPr lang="en-US" sz="3200" cap="none" dirty="0" smtClean="0"/>
              <a:t>Clarifies the general direction for change</a:t>
            </a:r>
          </a:p>
          <a:p>
            <a:pPr lvl="1"/>
            <a:r>
              <a:rPr lang="en-US" sz="3200" cap="none" dirty="0" smtClean="0"/>
              <a:t>Motivates people to take action in the right direction</a:t>
            </a:r>
          </a:p>
          <a:p>
            <a:pPr lvl="1"/>
            <a:r>
              <a:rPr lang="en-US" sz="3200" cap="none" dirty="0" smtClean="0"/>
              <a:t>Co-ordinates the actions of all people in the organization</a:t>
            </a:r>
          </a:p>
        </p:txBody>
      </p:sp>
    </p:spTree>
    <p:extLst>
      <p:ext uri="{BB962C8B-B14F-4D97-AF65-F5344CB8AC3E}">
        <p14:creationId xmlns:p14="http://schemas.microsoft.com/office/powerpoint/2010/main" val="200131090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90</TotalTime>
  <Words>678</Words>
  <Application>Microsoft Office PowerPoint</Application>
  <PresentationFormat>Widescreen</PresentationFormat>
  <Paragraphs>51</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Tw Cen MT</vt:lpstr>
      <vt:lpstr>Droplet</vt:lpstr>
      <vt:lpstr>THE FGBMFI VISION </vt:lpstr>
      <vt:lpstr>Lesson Objectives</vt:lpstr>
      <vt:lpstr>Introduction</vt:lpstr>
      <vt:lpstr>The Sequence of Events Leading to The Vision</vt:lpstr>
      <vt:lpstr>The Sequence of Events Leading to The Vision</vt:lpstr>
      <vt:lpstr>The Sequence of Events Leading to The Vision</vt:lpstr>
      <vt:lpstr>Our Vision Statement</vt:lpstr>
      <vt:lpstr>Our Vision Statement cont’d.</vt:lpstr>
      <vt:lpstr>Food for Thought</vt:lpstr>
      <vt:lpstr>Food for Thought cont’d.</vt:lpstr>
      <vt:lpstr>Action Point</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FGBMFI VISION</dc:title>
  <dc:creator>Albert Kofi Wawo</dc:creator>
  <cp:lastModifiedBy>Albert Kofi Wawo</cp:lastModifiedBy>
  <cp:revision>7</cp:revision>
  <dcterms:created xsi:type="dcterms:W3CDTF">2017-02-01T12:31:52Z</dcterms:created>
  <dcterms:modified xsi:type="dcterms:W3CDTF">2017-02-02T19:53:57Z</dcterms:modified>
</cp:coreProperties>
</file>