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747" r:id="rId9"/>
  </p:sldMasterIdLst>
  <p:notesMasterIdLst>
    <p:notesMasterId r:id="rId28"/>
  </p:notesMasterIdLst>
  <p:sldIdLst>
    <p:sldId id="421"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 Tony Emmanuel" initials="Si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8B4D47D-0BFC-48C7-B5EE-A5514F4D5841}" type="datetimeFigureOut">
              <a:rPr lang="en-US"/>
              <a:pPr>
                <a:defRPr/>
              </a:pPr>
              <a:t>9/24/2021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6A692F33-4DA8-4F0D-AF4F-70C95257B33F}" type="slidenum">
              <a:rPr lang="en-US"/>
              <a:pPr>
                <a:defRPr/>
              </a:pPr>
              <a:t>‹#›</a:t>
            </a:fld>
            <a:endParaRPr lang="en-US"/>
          </a:p>
        </p:txBody>
      </p:sp>
    </p:spTree>
    <p:extLst>
      <p:ext uri="{BB962C8B-B14F-4D97-AF65-F5344CB8AC3E}">
        <p14:creationId xmlns:p14="http://schemas.microsoft.com/office/powerpoint/2010/main" val="4219318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769B66D-8BD0-2C48-AD94-B8D30D38EA42}"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a:latin typeface="Times New Roman" pitchFamily="-65" charset="0"/>
                <a:cs typeface="Arial" pitchFamily="-65" charset="0"/>
              </a:rPr>
              <a:t>EFFECTIVE</a:t>
            </a:r>
            <a:r>
              <a:rPr lang="en-US" baseline="0" dirty="0">
                <a:latin typeface="Times New Roman" pitchFamily="-65" charset="0"/>
                <a:cs typeface="Arial" pitchFamily="-65" charset="0"/>
              </a:rPr>
              <a:t> – Adept, capable, competent, effectual, efficacious, efficient, fruitful, potent, productive, proficient, serviceable, trenchant, useful. ANT: Fruitless, incompetent, ineffectual, inefficient, nonproductive.</a:t>
            </a:r>
            <a:endParaRPr lang="en-GB" dirty="0">
              <a:latin typeface="Times New Roman" pitchFamily="-65" charset="0"/>
              <a:cs typeface="Arial" pitchFamily="-65" charset="0"/>
            </a:endParaRPr>
          </a:p>
        </p:txBody>
      </p:sp>
    </p:spTree>
    <p:extLst>
      <p:ext uri="{BB962C8B-B14F-4D97-AF65-F5344CB8AC3E}">
        <p14:creationId xmlns:p14="http://schemas.microsoft.com/office/powerpoint/2010/main" val="197561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A91D73-B0C0-4679-8B06-B994E866DB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F919C6-D3F1-4DE6-9C75-2E6B1D5209CF}"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F919C6-D3F1-4DE6-9C75-2E6B1D5209CF}" type="slidenum">
              <a:rPr lang="en-US" smtClean="0"/>
              <a:pPr>
                <a:defRPr/>
              </a:pPr>
              <a:t>‹#›</a:t>
            </a:fld>
            <a:endParaRPr lang="en-US"/>
          </a:p>
        </p:txBody>
      </p:sp>
    </p:spTree>
    <p:extLst>
      <p:ext uri="{BB962C8B-B14F-4D97-AF65-F5344CB8AC3E}">
        <p14:creationId xmlns:p14="http://schemas.microsoft.com/office/powerpoint/2010/main" val="38710141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EB1937-B311-472F-8578-61897DE388C2}" type="slidenum">
              <a:rPr lang="en-US" smtClean="0"/>
              <a:pPr>
                <a:defRPr/>
              </a:pPr>
              <a:t>‹#›</a:t>
            </a:fld>
            <a:endParaRPr lang="en-US"/>
          </a:p>
        </p:txBody>
      </p:sp>
    </p:spTree>
    <p:extLst>
      <p:ext uri="{BB962C8B-B14F-4D97-AF65-F5344CB8AC3E}">
        <p14:creationId xmlns:p14="http://schemas.microsoft.com/office/powerpoint/2010/main" val="167836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B1937-B311-472F-8578-61897DE388C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47ACF-CCF5-4CCA-88F4-018776BD3AD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57F9D-33A1-4836-98AE-E92AAE2938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533D56-2434-4BC0-959C-7534377AB78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3200400"/>
            <a:ext cx="3733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200400"/>
            <a:ext cx="3733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E5A7DF-8EE7-4D42-8740-908DB4C3CB8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D74FBF-5321-4AB7-AF7E-C0CF8803BD4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4C0C39-6540-4049-9E5E-8B87E33C814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09748D-054D-40F9-87E9-3D9FD6C7D8E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6EF07D-51C6-4E42-81DE-CC413F6D22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F1EDB0-3754-4B68-BFD9-86E444F7E1A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A117E-4F59-44B1-9CDA-E51A8E53C7E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F7072-89B6-4183-83C4-F1B538B266B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0"/>
            <a:ext cx="2057400" cy="4068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0"/>
            <a:ext cx="6019800" cy="406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36D141-41CD-4F2D-92C4-5290AD85EAA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A8B3C6-E30C-4921-B656-457FD85EDFF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55EE7A-DA7C-4251-8002-EE90635FD99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2FA5CA-0EB7-4DEF-82B4-4B5D186743F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AC22E3-D7C9-4C69-BDEC-52BBD8381B4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03A6A4-6F05-4212-BF9C-D3707D90C6F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DA7101-8908-490F-BA94-1C577C601AA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A71AF9-BEE5-4394-BBAE-F58D6B321B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1D38E-822C-499F-AD1B-1DB161B9504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C747A3-6704-4714-94F9-34606E2B1A0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225246-D3F0-469B-A9DD-715ECFF53FF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4ECE86-BA1C-4EFF-880A-605D783C588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192548-B241-4B52-996F-21F521FE668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D6F22-7EE3-4061-A94E-8ECF89C9137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FA5CB8-14E3-4641-B13E-183F9C76F6F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2914B-CFA2-4C4A-BDC9-E920CA3839DE}"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B74A6-BB23-4CEB-A9B3-AAE56036758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7DAF35-A356-44E0-B02A-8AF1110D192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54CA10-6F62-43B8-B076-FAF2E08F43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9FEEDA-F81C-43CB-A87E-CDD7F6E04DF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A22225-BDFB-4EBB-B793-A33CCDA2627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4AE748-C44B-44F0-A5D1-4503FDC6A75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DDCC03-373A-47DC-9351-591BC51B58B2}"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E140C8-24F3-4004-9B69-C024F0D6FD5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D7819-DE33-4512-8B12-D1D983AD6C4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344C40-AE4B-474F-BCB9-4A88098C46F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FFAB7-70BB-41B7-8AE4-E1A958C30CB4}"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B2AD9E-3A7C-45B7-9FF6-9FD7400CE30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30C72-36FB-4102-8CAE-84EA6E0F1E51}"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3200400"/>
            <a:ext cx="3733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200400"/>
            <a:ext cx="3733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F27802-5E1D-4C83-8EE8-F604A06778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08A485-02FA-4FF6-9381-F9A4515FB77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1B7BA2-AC6E-4EF5-85E9-FED520D5A8F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F8DA21-025F-4265-8904-DB5D8BCD010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CEA57C-DE34-4D4A-A4A0-D9258A89ECEF}"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43BC9-8D9B-4D28-9FA8-3C3F7B52D61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C80100-5ADC-427D-80E6-0B4A0EEF045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3FFF2-2C4E-4A97-8CE5-95941C48F62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0"/>
            <a:ext cx="2057400" cy="4068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0"/>
            <a:ext cx="6019800" cy="406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30937-571B-4126-B023-582894B4B7C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98573E-81E0-414D-A319-D429B2628F58}"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66490-4026-4BA4-BF06-217C6244F8D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6563F-0E7B-433F-B507-D7171FCE4A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B754F7-F9D1-4378-8D12-14C7253656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EA7A9-EBD5-4C4C-8AD4-F74DC73CAC0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DE15FB-81C5-4FC1-A130-4A0E8044A70D}"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DB9B72-974D-4A1D-B864-FF099B61FE3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2D3BAE-0CA0-4EED-9FF1-8B9BA3D325EE}"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D80388-F09F-43DD-BF0D-9696445D4AF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AB7362-ABF9-4177-B5E2-D0734D03594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2073A-F8C0-4F60-8F54-C7317D69887A}"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67A436-F223-4C83-8DC1-372B78355E19}"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1C945-32D8-4CB0-AB5C-996E3EDAA925}"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761E05-5852-46D5-AB5F-A3712BD3A2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52B74C-4531-45F3-9B76-2AC4A11BBE0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21A6BE-90DB-43F4-B2F0-301D34ED01B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24BFD9-6D50-4834-A090-D4D2D3AAFA64}"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DA3132C-419F-4E28-A11A-66D0D46F1071}"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4BA914-FD86-4C2C-B0A3-F20400068AA5}"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0E3042-D08B-4A52-AD92-DB1CD1F1FE47}"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7F1990-CD39-4241-8CDD-56813D6F50C5}"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88F00B-AED1-45AC-B25B-71B0CF5F7AD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F0AEC9-422D-48C5-B4E7-2571710F8F94}"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838E58-6027-43D9-9B7B-27E9916D475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A52F90-A0B9-4122-ABE6-20FA01CB30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2D4233-0D86-4028-B09A-6149B870971D}"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ABDDDB-5B89-4021-9595-83C5B0352F7E}"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B7014B-2D75-421F-9685-48BBE537DEFD}"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6E4A2-DEC1-4684-9214-7A4FD7532EF7}"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3200400"/>
            <a:ext cx="3733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200400"/>
            <a:ext cx="37338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2D3D84-76ED-4598-ABF0-56CADA92A22F}"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26F941-1520-4A23-AA31-F3AC766D8E02}"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84C8B9-B40A-4CAB-BCE7-1C8288A9066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D4E9CF-815A-4581-850F-85063210076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9C7D8-587A-472D-8B5E-747A98649C5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6C7AD0-398D-4615-8716-414CA5CD925F}"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ECB6CE-E478-4A9A-A386-258E636CCE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F1774C-E25B-4659-B206-C081DB74AA3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0"/>
            <a:ext cx="2057400" cy="4068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0"/>
            <a:ext cx="6019800" cy="406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69D70D-7BCF-4202-814F-E6198AA6BB9B}"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A91D73-B0C0-4679-8B06-B994E866DB8D}"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6563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F1EDB0-3754-4B68-BFD9-86E444F7E1AD}" type="slidenum">
              <a:rPr lang="en-US" smtClean="0"/>
              <a:pPr>
                <a:defRPr/>
              </a:pPr>
              <a:t>‹#›</a:t>
            </a:fld>
            <a:endParaRPr lang="en-US"/>
          </a:p>
        </p:txBody>
      </p:sp>
    </p:spTree>
    <p:extLst>
      <p:ext uri="{BB962C8B-B14F-4D97-AF65-F5344CB8AC3E}">
        <p14:creationId xmlns:p14="http://schemas.microsoft.com/office/powerpoint/2010/main" val="3668816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71D38E-822C-499F-AD1B-1DB161B9504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791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9FEEDA-F81C-43CB-A87E-CDD7F6E04DFB}" type="slidenum">
              <a:rPr lang="en-US" smtClean="0"/>
              <a:pPr>
                <a:defRPr/>
              </a:pPr>
              <a:t>‹#›</a:t>
            </a:fld>
            <a:endParaRPr lang="en-US"/>
          </a:p>
        </p:txBody>
      </p:sp>
    </p:spTree>
    <p:extLst>
      <p:ext uri="{BB962C8B-B14F-4D97-AF65-F5344CB8AC3E}">
        <p14:creationId xmlns:p14="http://schemas.microsoft.com/office/powerpoint/2010/main" val="905820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408A485-02FA-4FF6-9381-F9A4515FB77F}" type="slidenum">
              <a:rPr lang="en-US" smtClean="0"/>
              <a:pPr>
                <a:defRPr/>
              </a:pPr>
              <a:t>‹#›</a:t>
            </a:fld>
            <a:endParaRPr lang="en-US"/>
          </a:p>
        </p:txBody>
      </p:sp>
    </p:spTree>
    <p:extLst>
      <p:ext uri="{BB962C8B-B14F-4D97-AF65-F5344CB8AC3E}">
        <p14:creationId xmlns:p14="http://schemas.microsoft.com/office/powerpoint/2010/main" val="1041790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CB754F7-F9D1-4378-8D12-14C7253656CA}" type="slidenum">
              <a:rPr lang="en-US" smtClean="0"/>
              <a:pPr>
                <a:defRPr/>
              </a:pPr>
              <a:t>‹#›</a:t>
            </a:fld>
            <a:endParaRPr lang="en-US"/>
          </a:p>
        </p:txBody>
      </p:sp>
    </p:spTree>
    <p:extLst>
      <p:ext uri="{BB962C8B-B14F-4D97-AF65-F5344CB8AC3E}">
        <p14:creationId xmlns:p14="http://schemas.microsoft.com/office/powerpoint/2010/main" val="37682616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152B74C-4531-45F3-9B76-2AC4A11BBE09}" type="slidenum">
              <a:rPr lang="en-US" smtClean="0"/>
              <a:pPr>
                <a:defRPr/>
              </a:pPr>
              <a:t>‹#›</a:t>
            </a:fld>
            <a:endParaRPr lang="en-US"/>
          </a:p>
        </p:txBody>
      </p:sp>
    </p:spTree>
    <p:extLst>
      <p:ext uri="{BB962C8B-B14F-4D97-AF65-F5344CB8AC3E}">
        <p14:creationId xmlns:p14="http://schemas.microsoft.com/office/powerpoint/2010/main" val="34590505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52D4233-0D86-4028-B09A-6149B870971D}" type="slidenum">
              <a:rPr lang="en-US" smtClean="0"/>
              <a:pPr>
                <a:defRPr/>
              </a:pPr>
              <a:t>‹#›</a:t>
            </a:fld>
            <a:endParaRPr lang="en-US"/>
          </a:p>
        </p:txBody>
      </p:sp>
    </p:spTree>
    <p:extLst>
      <p:ext uri="{BB962C8B-B14F-4D97-AF65-F5344CB8AC3E}">
        <p14:creationId xmlns:p14="http://schemas.microsoft.com/office/powerpoint/2010/main" val="3515678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F1774C-E25B-4659-B206-C081DB74AA3C}" type="slidenum">
              <a:rPr lang="en-US" smtClean="0"/>
              <a:pPr>
                <a:defRPr/>
              </a:pPr>
              <a:t>‹#›</a:t>
            </a:fld>
            <a:endParaRPr lang="en-US"/>
          </a:p>
        </p:txBody>
      </p:sp>
    </p:spTree>
    <p:extLst>
      <p:ext uri="{BB962C8B-B14F-4D97-AF65-F5344CB8AC3E}">
        <p14:creationId xmlns:p14="http://schemas.microsoft.com/office/powerpoint/2010/main" val="358919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8.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910CD14-79E0-426C-8456-6F5485EBB2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905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62000" y="3200400"/>
            <a:ext cx="7620000" cy="2773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6CD09FD-C19B-49BE-A83C-79190FCC79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647CD36-2F5E-412A-A463-7E6CB565B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29CBEB7-D9D7-46CB-900B-B40CE15DC2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905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762000" y="3200400"/>
            <a:ext cx="7620000" cy="2773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7B01856-6A88-467B-8ABF-834AC8231E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85DD3F4-1D31-4DCB-8179-3D1A71F4E7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C783177-ADF6-4117-8C4D-3DBDD6D64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905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762000" y="3200400"/>
            <a:ext cx="7620000" cy="2773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B759417-B1FD-4B0E-AF85-5A5ACE2FBB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C910CD14-79E0-426C-8456-6F5485EBB287}"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8001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bwMode="auto">
          <a:noFill/>
          <a:ln>
            <a:miter lim="800000"/>
            <a:headEnd/>
            <a:tailEnd/>
          </a:ln>
        </p:spPr>
        <p:txBody>
          <a:bodyPr/>
          <a:lstStyle/>
          <a:p>
            <a:fld id="{663766C6-53C1-264A-88AD-154E0CFA2B3D}" type="slidenum">
              <a:rPr lang="en-GB"/>
              <a:pPr/>
              <a:t>1</a:t>
            </a:fld>
            <a:endParaRPr lang="en-GB"/>
          </a:p>
        </p:txBody>
      </p:sp>
      <p:sp>
        <p:nvSpPr>
          <p:cNvPr id="6" name="TextBox 5"/>
          <p:cNvSpPr txBox="1"/>
          <p:nvPr/>
        </p:nvSpPr>
        <p:spPr>
          <a:xfrm>
            <a:off x="381000" y="918125"/>
            <a:ext cx="7010400"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50" dirty="0">
                <a:ln w="11430"/>
                <a:solidFill>
                  <a:schemeClr val="accent2">
                    <a:lumMod val="50000"/>
                  </a:schemeClr>
                </a:solidFill>
                <a:effectLst>
                  <a:outerShdw blurRad="76200" dist="50800" dir="5400000" algn="tl" rotWithShape="0">
                    <a:srgbClr val="000000">
                      <a:alpha val="65000"/>
                    </a:srgbClr>
                  </a:outerShdw>
                </a:effectLst>
                <a:latin typeface="Arial Black"/>
                <a:cs typeface="Arial Black"/>
              </a:rPr>
              <a:t>UNDERSTANDING THE VISION </a:t>
            </a:r>
          </a:p>
        </p:txBody>
      </p:sp>
      <p:sp useBgFill="1">
        <p:nvSpPr>
          <p:cNvPr id="9" name="Rounded Rectangle 8"/>
          <p:cNvSpPr/>
          <p:nvPr/>
        </p:nvSpPr>
        <p:spPr>
          <a:xfrm>
            <a:off x="533400" y="5181600"/>
            <a:ext cx="40386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FGBMFI SW7</a:t>
            </a:r>
          </a:p>
        </p:txBody>
      </p:sp>
      <p:pic>
        <p:nvPicPr>
          <p:cNvPr id="7" name="Picture 2" descr="C:\Documents and Settings\Olufemi Oladele\My Documents\My Pictures\LogoFGBMFI1.jpg"/>
          <p:cNvPicPr>
            <a:picLocks noChangeAspect="1" noChangeArrowheads="1"/>
          </p:cNvPicPr>
          <p:nvPr/>
        </p:nvPicPr>
        <p:blipFill>
          <a:blip r:embed="rId3"/>
          <a:srcRect/>
          <a:stretch>
            <a:fillRect/>
          </a:stretch>
        </p:blipFill>
        <p:spPr bwMode="auto">
          <a:xfrm>
            <a:off x="6041628" y="4617787"/>
            <a:ext cx="2151185" cy="1864360"/>
          </a:xfrm>
          <a:prstGeom prst="rect">
            <a:avLst/>
          </a:prstGeom>
          <a:noFill/>
          <a:ln w="9525">
            <a:noFill/>
            <a:miter lim="800000"/>
            <a:headEnd/>
            <a:tailEnd/>
          </a:ln>
        </p:spPr>
      </p:pic>
    </p:spTree>
    <p:extLst>
      <p:ext uri="{BB962C8B-B14F-4D97-AF65-F5344CB8AC3E}">
        <p14:creationId xmlns:p14="http://schemas.microsoft.com/office/powerpoint/2010/main" val="2211191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229600" cy="1323439"/>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WHAT METHODS DO WE EMPLOY?</a:t>
            </a:r>
          </a:p>
        </p:txBody>
      </p:sp>
      <p:sp>
        <p:nvSpPr>
          <p:cNvPr id="3" name="Subtitle 2"/>
          <p:cNvSpPr>
            <a:spLocks noGrp="1"/>
          </p:cNvSpPr>
          <p:nvPr>
            <p:ph type="subTitle" idx="1"/>
          </p:nvPr>
        </p:nvSpPr>
        <p:spPr>
          <a:xfrm>
            <a:off x="722376" y="2057400"/>
            <a:ext cx="7772400" cy="4267200"/>
          </a:xfrm>
        </p:spPr>
        <p:txBody>
          <a:bodyPr>
            <a:normAutofit fontScale="85000" lnSpcReduction="20000"/>
          </a:bodyPr>
          <a:lstStyle/>
          <a:p>
            <a:pPr algn="l"/>
            <a:r>
              <a:rPr lang="en-US" sz="2400" b="1" dirty="0"/>
              <a:t>UNIQUE METHODS</a:t>
            </a:r>
          </a:p>
          <a:p>
            <a:pPr algn="l"/>
            <a:endParaRPr lang="en-US" sz="2400" b="1" dirty="0"/>
          </a:p>
          <a:p>
            <a:pPr marL="952500" lvl="1" indent="-495300" algn="l">
              <a:buFont typeface="Wingdings" pitchFamily="2" charset="2"/>
              <a:buChar char="ü"/>
            </a:pPr>
            <a:r>
              <a:rPr lang="en-US" sz="3000" b="1" dirty="0"/>
              <a:t>Testimonies</a:t>
            </a:r>
          </a:p>
          <a:p>
            <a:pPr marL="952500" lvl="1" indent="-495300" algn="l">
              <a:buFont typeface="Wingdings" pitchFamily="2" charset="2"/>
              <a:buChar char="ü"/>
            </a:pPr>
            <a:r>
              <a:rPr lang="en-US" sz="3000" b="1" dirty="0"/>
              <a:t>Meal functions</a:t>
            </a:r>
          </a:p>
          <a:p>
            <a:pPr marL="952500" lvl="1" indent="-495300" algn="l">
              <a:buFont typeface="Wingdings" pitchFamily="2" charset="2"/>
              <a:buChar char="ü"/>
            </a:pPr>
            <a:r>
              <a:rPr lang="en-US" sz="3000" b="1" dirty="0"/>
              <a:t>FGBMFI Voice</a:t>
            </a:r>
          </a:p>
          <a:p>
            <a:pPr marL="952500" lvl="1" indent="-495300" algn="l">
              <a:buFont typeface="Wingdings" pitchFamily="2" charset="2"/>
              <a:buChar char="ü"/>
            </a:pPr>
            <a:r>
              <a:rPr lang="en-US" sz="3000" b="1" dirty="0"/>
              <a:t>Strategic meeting places (Hotels, Restaurants, Eateries, Palaces)</a:t>
            </a:r>
          </a:p>
          <a:p>
            <a:pPr marL="952500" lvl="1" indent="-495300" algn="l">
              <a:buFont typeface="Wingdings" pitchFamily="2" charset="2"/>
              <a:buChar char="ü"/>
            </a:pPr>
            <a:r>
              <a:rPr lang="en-US" sz="3000" b="1" dirty="0"/>
              <a:t>Prayers</a:t>
            </a:r>
          </a:p>
          <a:p>
            <a:pPr marL="952500" lvl="1" indent="-495300" algn="l">
              <a:buFont typeface="Wingdings" pitchFamily="2" charset="2"/>
              <a:buChar char="ü"/>
            </a:pPr>
            <a:r>
              <a:rPr lang="en-US" sz="3000" b="1" dirty="0"/>
              <a:t>Professionally packaged and run meetings</a:t>
            </a:r>
          </a:p>
          <a:p>
            <a:pPr marL="952500" lvl="1" indent="-495300" algn="l">
              <a:buFont typeface="Wingdings" pitchFamily="2" charset="2"/>
              <a:buChar char="ü"/>
            </a:pPr>
            <a:r>
              <a:rPr lang="en-US" sz="3000" b="1" dirty="0"/>
              <a:t>Ministration to the needs of the people – Salvation, Holy Spirit Baptism, Healing, Diverse miracles, etc.</a:t>
            </a:r>
          </a:p>
        </p:txBody>
      </p:sp>
    </p:spTree>
    <p:extLst>
      <p:ext uri="{BB962C8B-B14F-4D97-AF65-F5344CB8AC3E}">
        <p14:creationId xmlns:p14="http://schemas.microsoft.com/office/powerpoint/2010/main" val="5540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457200"/>
            <a:ext cx="7772400" cy="1323439"/>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WHERE DO WE EMPLOY OUR METHODS AND HOW?</a:t>
            </a:r>
          </a:p>
        </p:txBody>
      </p:sp>
      <p:sp>
        <p:nvSpPr>
          <p:cNvPr id="3" name="Subtitle 2"/>
          <p:cNvSpPr>
            <a:spLocks noGrp="1"/>
          </p:cNvSpPr>
          <p:nvPr>
            <p:ph type="subTitle" idx="1"/>
          </p:nvPr>
        </p:nvSpPr>
        <p:spPr>
          <a:xfrm>
            <a:off x="722376" y="1981200"/>
            <a:ext cx="8040624" cy="4648200"/>
          </a:xfrm>
        </p:spPr>
        <p:txBody>
          <a:bodyPr>
            <a:noAutofit/>
          </a:bodyPr>
          <a:lstStyle/>
          <a:p>
            <a:pPr marL="952500" lvl="1" indent="-495300" algn="l">
              <a:buFont typeface="Wingdings" pitchFamily="2" charset="2"/>
              <a:buChar char="ü"/>
            </a:pPr>
            <a:r>
              <a:rPr lang="en-US" sz="2200" b="1" dirty="0"/>
              <a:t>In The Market Place – Professional fields and endeavors, Business Areas, Occupational Grounds</a:t>
            </a:r>
          </a:p>
          <a:p>
            <a:pPr marL="952500" lvl="1" indent="-495300" algn="l">
              <a:lnSpc>
                <a:spcPct val="130000"/>
              </a:lnSpc>
              <a:buFont typeface="Wingdings" pitchFamily="2" charset="2"/>
              <a:buChar char="ü"/>
            </a:pPr>
            <a:endParaRPr lang="en-US" sz="2200" b="1" dirty="0"/>
          </a:p>
          <a:p>
            <a:pPr marL="952500" lvl="1" indent="-495300" algn="l">
              <a:lnSpc>
                <a:spcPct val="130000"/>
              </a:lnSpc>
              <a:buFont typeface="Wingdings" pitchFamily="2" charset="2"/>
              <a:buChar char="ü"/>
            </a:pPr>
            <a:r>
              <a:rPr lang="en-US" sz="2200" b="1" dirty="0"/>
              <a:t>By Businessmen / professionals talking to other businessmen / professionals, colleagues / associates prospects at every opportunity</a:t>
            </a:r>
          </a:p>
          <a:p>
            <a:pPr marL="952500" lvl="1" indent="-495300" algn="l">
              <a:lnSpc>
                <a:spcPct val="130000"/>
              </a:lnSpc>
              <a:buFont typeface="Wingdings" pitchFamily="2" charset="2"/>
              <a:buChar char="ü"/>
            </a:pPr>
            <a:endParaRPr lang="en-US" sz="2200" b="1" dirty="0"/>
          </a:p>
          <a:p>
            <a:pPr marL="952500" lvl="1" indent="-495300" algn="l">
              <a:lnSpc>
                <a:spcPct val="130000"/>
              </a:lnSpc>
              <a:buFont typeface="Wingdings" pitchFamily="2" charset="2"/>
              <a:buChar char="ü"/>
            </a:pPr>
            <a:r>
              <a:rPr lang="en-US" sz="2200" b="1" dirty="0"/>
              <a:t>By using our occupations to demonstrate the Power of God.</a:t>
            </a:r>
          </a:p>
        </p:txBody>
      </p:sp>
    </p:spTree>
    <p:extLst>
      <p:ext uri="{BB962C8B-B14F-4D97-AF65-F5344CB8AC3E}">
        <p14:creationId xmlns:p14="http://schemas.microsoft.com/office/powerpoint/2010/main" val="263273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457200"/>
            <a:ext cx="7772400" cy="1371600"/>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WHAT RESULTS VALIDATE THE VISION?</a:t>
            </a:r>
          </a:p>
        </p:txBody>
      </p:sp>
      <p:sp>
        <p:nvSpPr>
          <p:cNvPr id="3" name="Subtitle 2"/>
          <p:cNvSpPr>
            <a:spLocks noGrp="1"/>
          </p:cNvSpPr>
          <p:nvPr>
            <p:ph type="subTitle" idx="1"/>
          </p:nvPr>
        </p:nvSpPr>
        <p:spPr>
          <a:xfrm>
            <a:off x="722376" y="1828800"/>
            <a:ext cx="7964424" cy="4419600"/>
          </a:xfrm>
        </p:spPr>
        <p:txBody>
          <a:bodyPr>
            <a:normAutofit/>
          </a:bodyPr>
          <a:lstStyle/>
          <a:p>
            <a:pPr algn="l">
              <a:lnSpc>
                <a:spcPct val="80000"/>
              </a:lnSpc>
            </a:pPr>
            <a:endParaRPr lang="en-US" sz="1600" b="1" dirty="0">
              <a:latin typeface="BernhardMod BT" pitchFamily="18" charset="0"/>
            </a:endParaRPr>
          </a:p>
          <a:p>
            <a:pPr algn="l">
              <a:buFont typeface="Wingdings" pitchFamily="2" charset="2"/>
              <a:buChar char="§"/>
            </a:pPr>
            <a:r>
              <a:rPr lang="en-US" sz="2600" b="1" dirty="0">
                <a:latin typeface="+mj-lt"/>
              </a:rPr>
              <a:t>MEETINGS-</a:t>
            </a:r>
          </a:p>
          <a:p>
            <a:pPr algn="l"/>
            <a:endParaRPr lang="en-US" sz="2600" dirty="0">
              <a:latin typeface="+mj-lt"/>
            </a:endParaRPr>
          </a:p>
          <a:p>
            <a:pPr lvl="1" algn="l"/>
            <a:r>
              <a:rPr lang="en-US" sz="2200" b="1" dirty="0">
                <a:latin typeface="+mj-lt"/>
              </a:rPr>
              <a:t>Every meeting must produce harvest:</a:t>
            </a:r>
          </a:p>
          <a:p>
            <a:pPr lvl="1" algn="l"/>
            <a:endParaRPr lang="en-US" sz="2200" b="1" i="1" dirty="0">
              <a:latin typeface="+mj-lt"/>
            </a:endParaRPr>
          </a:p>
          <a:p>
            <a:pPr lvl="1" algn="l"/>
            <a:r>
              <a:rPr lang="en-US" sz="2200" b="1" i="1" dirty="0">
                <a:latin typeface="+mj-lt"/>
              </a:rPr>
              <a:t>Souls (New Decisions, Rededication, and Holy Ghost Baptism)</a:t>
            </a:r>
          </a:p>
          <a:p>
            <a:pPr lvl="1" algn="l"/>
            <a:endParaRPr lang="en-US" sz="2200" b="1" i="1" dirty="0">
              <a:latin typeface="+mj-lt"/>
            </a:endParaRPr>
          </a:p>
          <a:p>
            <a:pPr lvl="1" algn="l"/>
            <a:r>
              <a:rPr lang="en-US" sz="2200" b="1" i="1" dirty="0">
                <a:latin typeface="+mj-lt"/>
              </a:rPr>
              <a:t>Memberships (New Enlistments, Retentions, Recoveries)</a:t>
            </a:r>
          </a:p>
          <a:p>
            <a:pPr algn="l">
              <a:lnSpc>
                <a:spcPct val="80000"/>
              </a:lnSpc>
            </a:pPr>
            <a:endParaRPr lang="en-US" b="1" dirty="0"/>
          </a:p>
          <a:p>
            <a:pPr algn="l">
              <a:lnSpc>
                <a:spcPct val="80000"/>
              </a:lnSpc>
            </a:pPr>
            <a:endParaRPr lang="en-US" b="1" dirty="0"/>
          </a:p>
          <a:p>
            <a:pPr algn="l">
              <a:lnSpc>
                <a:spcPct val="80000"/>
              </a:lnSpc>
            </a:pPr>
            <a:endParaRPr lang="en-US" b="1" dirty="0"/>
          </a:p>
          <a:p>
            <a:pPr algn="l">
              <a:lnSpc>
                <a:spcPct val="80000"/>
              </a:lnSpc>
            </a:pPr>
            <a:endParaRPr lang="en-US" b="1" dirty="0"/>
          </a:p>
          <a:p>
            <a:pPr algn="l">
              <a:lnSpc>
                <a:spcPct val="80000"/>
              </a:lnSpc>
            </a:pPr>
            <a:endParaRPr lang="en-US" b="1" dirty="0"/>
          </a:p>
        </p:txBody>
      </p:sp>
    </p:spTree>
    <p:extLst>
      <p:ext uri="{BB962C8B-B14F-4D97-AF65-F5344CB8AC3E}">
        <p14:creationId xmlns:p14="http://schemas.microsoft.com/office/powerpoint/2010/main" val="27190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19381"/>
            <a:ext cx="7772400" cy="1323439"/>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WHAT RESULTS VALIDATE THE VISION? CONT’D</a:t>
            </a:r>
          </a:p>
        </p:txBody>
      </p:sp>
      <p:sp>
        <p:nvSpPr>
          <p:cNvPr id="3" name="Subtitle 2"/>
          <p:cNvSpPr>
            <a:spLocks noGrp="1"/>
          </p:cNvSpPr>
          <p:nvPr>
            <p:ph type="subTitle" idx="1"/>
          </p:nvPr>
        </p:nvSpPr>
        <p:spPr>
          <a:xfrm>
            <a:off x="722376" y="1828800"/>
            <a:ext cx="8040624" cy="4648200"/>
          </a:xfrm>
        </p:spPr>
        <p:txBody>
          <a:bodyPr>
            <a:normAutofit lnSpcReduction="10000"/>
          </a:bodyPr>
          <a:lstStyle/>
          <a:p>
            <a:pPr algn="l">
              <a:lnSpc>
                <a:spcPct val="80000"/>
              </a:lnSpc>
            </a:pPr>
            <a:endParaRPr lang="en-US" b="1" dirty="0"/>
          </a:p>
          <a:p>
            <a:pPr algn="l">
              <a:lnSpc>
                <a:spcPct val="80000"/>
              </a:lnSpc>
              <a:buFont typeface="Wingdings" pitchFamily="2" charset="2"/>
              <a:buChar char="§"/>
            </a:pPr>
            <a:r>
              <a:rPr lang="en-US" sz="2400" b="1" dirty="0"/>
              <a:t>PROJECTS-</a:t>
            </a:r>
          </a:p>
          <a:p>
            <a:pPr algn="l">
              <a:lnSpc>
                <a:spcPct val="80000"/>
              </a:lnSpc>
            </a:pPr>
            <a:endParaRPr lang="en-US" sz="2400" b="1" dirty="0"/>
          </a:p>
          <a:p>
            <a:pPr lvl="1" algn="l">
              <a:lnSpc>
                <a:spcPct val="80000"/>
              </a:lnSpc>
            </a:pPr>
            <a:r>
              <a:rPr lang="en-US" sz="2400" b="1" dirty="0"/>
              <a:t>Voice</a:t>
            </a:r>
          </a:p>
          <a:p>
            <a:pPr lvl="1" algn="l">
              <a:lnSpc>
                <a:spcPct val="80000"/>
              </a:lnSpc>
            </a:pPr>
            <a:r>
              <a:rPr lang="en-US" sz="2400" b="1" dirty="0"/>
              <a:t>Airlifts</a:t>
            </a:r>
          </a:p>
          <a:p>
            <a:pPr lvl="1" algn="l">
              <a:lnSpc>
                <a:spcPct val="80000"/>
              </a:lnSpc>
            </a:pPr>
            <a:r>
              <a:rPr lang="en-US" sz="2400" b="1" dirty="0"/>
              <a:t>Strategic Outreaches </a:t>
            </a:r>
          </a:p>
          <a:p>
            <a:pPr algn="l">
              <a:lnSpc>
                <a:spcPct val="80000"/>
              </a:lnSpc>
            </a:pPr>
            <a:endParaRPr lang="en-US" sz="2400" b="1" dirty="0"/>
          </a:p>
          <a:p>
            <a:pPr algn="l">
              <a:lnSpc>
                <a:spcPct val="80000"/>
              </a:lnSpc>
              <a:buFont typeface="Wingdings" pitchFamily="2" charset="2"/>
              <a:buChar char="§"/>
            </a:pPr>
            <a:r>
              <a:rPr lang="en-US" sz="2400" b="1" dirty="0"/>
              <a:t>REPORTS- </a:t>
            </a:r>
          </a:p>
          <a:p>
            <a:pPr algn="l">
              <a:lnSpc>
                <a:spcPct val="80000"/>
              </a:lnSpc>
            </a:pPr>
            <a:endParaRPr lang="en-US" sz="2400" b="1" dirty="0"/>
          </a:p>
          <a:p>
            <a:pPr lvl="1" algn="l">
              <a:lnSpc>
                <a:spcPct val="80000"/>
              </a:lnSpc>
            </a:pPr>
            <a:r>
              <a:rPr lang="en-US" sz="2400" b="1" dirty="0"/>
              <a:t>Timely </a:t>
            </a:r>
          </a:p>
          <a:p>
            <a:pPr lvl="1" algn="l">
              <a:lnSpc>
                <a:spcPct val="80000"/>
              </a:lnSpc>
            </a:pPr>
            <a:r>
              <a:rPr lang="en-US" sz="2400" b="1" dirty="0"/>
              <a:t>Accurate</a:t>
            </a:r>
          </a:p>
          <a:p>
            <a:pPr lvl="1" algn="l">
              <a:lnSpc>
                <a:spcPct val="80000"/>
              </a:lnSpc>
            </a:pPr>
            <a:r>
              <a:rPr lang="en-US" sz="2400" b="1" dirty="0"/>
              <a:t>Informative</a:t>
            </a:r>
          </a:p>
          <a:p>
            <a:endParaRPr lang="en-US" sz="2400" dirty="0"/>
          </a:p>
          <a:p>
            <a:pPr marL="0"/>
            <a:endParaRPr lang="en-US" dirty="0"/>
          </a:p>
        </p:txBody>
      </p:sp>
    </p:spTree>
    <p:extLst>
      <p:ext uri="{BB962C8B-B14F-4D97-AF65-F5344CB8AC3E}">
        <p14:creationId xmlns:p14="http://schemas.microsoft.com/office/powerpoint/2010/main" val="59010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747980"/>
            <a:ext cx="7772400" cy="1323439"/>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WHAT RESULTS VALIDATE THE VISION? CONT’D</a:t>
            </a:r>
          </a:p>
        </p:txBody>
      </p:sp>
      <p:sp>
        <p:nvSpPr>
          <p:cNvPr id="3" name="Subtitle 2"/>
          <p:cNvSpPr>
            <a:spLocks noGrp="1"/>
          </p:cNvSpPr>
          <p:nvPr>
            <p:ph type="subTitle" idx="1"/>
          </p:nvPr>
        </p:nvSpPr>
        <p:spPr>
          <a:xfrm>
            <a:off x="722376" y="2286000"/>
            <a:ext cx="7772400" cy="3886200"/>
          </a:xfrm>
        </p:spPr>
        <p:txBody>
          <a:bodyPr/>
          <a:lstStyle/>
          <a:p>
            <a:pPr algn="l">
              <a:buFont typeface="Wingdings" pitchFamily="2" charset="2"/>
              <a:buChar char="§"/>
            </a:pPr>
            <a:r>
              <a:rPr lang="en-US" sz="2400" b="1" dirty="0">
                <a:latin typeface="+mj-lt"/>
              </a:rPr>
              <a:t>TRAININGS- </a:t>
            </a:r>
          </a:p>
          <a:p>
            <a:pPr algn="l"/>
            <a:endParaRPr lang="en-US" sz="2400" b="1" dirty="0">
              <a:latin typeface="+mj-lt"/>
            </a:endParaRPr>
          </a:p>
          <a:p>
            <a:pPr lvl="1" algn="l"/>
            <a:r>
              <a:rPr lang="en-US" sz="2000" b="1" dirty="0">
                <a:latin typeface="+mj-lt"/>
              </a:rPr>
              <a:t>Training new members</a:t>
            </a:r>
          </a:p>
          <a:p>
            <a:pPr lvl="1" algn="l"/>
            <a:r>
              <a:rPr lang="en-US" sz="2000" b="1" dirty="0">
                <a:latin typeface="+mj-lt"/>
              </a:rPr>
              <a:t>Retraining old members</a:t>
            </a:r>
          </a:p>
          <a:p>
            <a:pPr algn="l"/>
            <a:endParaRPr lang="en-US" sz="2400" dirty="0">
              <a:latin typeface="+mj-lt"/>
            </a:endParaRPr>
          </a:p>
          <a:p>
            <a:pPr algn="l">
              <a:lnSpc>
                <a:spcPct val="80000"/>
              </a:lnSpc>
              <a:buFont typeface="Wingdings" pitchFamily="2" charset="2"/>
              <a:buChar char="§"/>
            </a:pPr>
            <a:r>
              <a:rPr lang="en-US" sz="2400" b="1" dirty="0"/>
              <a:t>CHAPTERS- </a:t>
            </a:r>
          </a:p>
          <a:p>
            <a:pPr algn="l">
              <a:lnSpc>
                <a:spcPct val="80000"/>
              </a:lnSpc>
            </a:pPr>
            <a:endParaRPr lang="en-US" sz="2400" b="1" dirty="0"/>
          </a:p>
          <a:p>
            <a:pPr lvl="1" algn="l"/>
            <a:r>
              <a:rPr lang="en-US" sz="2000" b="1" dirty="0"/>
              <a:t>New Chapters</a:t>
            </a:r>
          </a:p>
          <a:p>
            <a:pPr lvl="1" algn="l"/>
            <a:r>
              <a:rPr lang="en-US" sz="2000" b="1" dirty="0"/>
              <a:t>Revival of ailing chapters</a:t>
            </a:r>
          </a:p>
          <a:p>
            <a:pPr algn="l"/>
            <a:endParaRPr lang="en-US" sz="2400" dirty="0">
              <a:latin typeface="+mj-lt"/>
            </a:endParaRPr>
          </a:p>
          <a:p>
            <a:endParaRPr lang="en-US" dirty="0"/>
          </a:p>
        </p:txBody>
      </p:sp>
    </p:spTree>
    <p:extLst>
      <p:ext uri="{BB962C8B-B14F-4D97-AF65-F5344CB8AC3E}">
        <p14:creationId xmlns:p14="http://schemas.microsoft.com/office/powerpoint/2010/main" val="241863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1280"/>
            <a:ext cx="8305800" cy="1323439"/>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WHAT ROLE DOES A MEMBER PLAY IN THE VISION? </a:t>
            </a:r>
          </a:p>
        </p:txBody>
      </p:sp>
      <p:sp>
        <p:nvSpPr>
          <p:cNvPr id="3" name="Subtitle 2"/>
          <p:cNvSpPr>
            <a:spLocks noGrp="1"/>
          </p:cNvSpPr>
          <p:nvPr>
            <p:ph type="subTitle" idx="1"/>
          </p:nvPr>
        </p:nvSpPr>
        <p:spPr>
          <a:xfrm>
            <a:off x="722376" y="1828800"/>
            <a:ext cx="7772400" cy="4419600"/>
          </a:xfrm>
        </p:spPr>
        <p:txBody>
          <a:bodyPr>
            <a:normAutofit/>
          </a:bodyPr>
          <a:lstStyle/>
          <a:p>
            <a:pPr algn="l">
              <a:buClr>
                <a:schemeClr val="tx1"/>
              </a:buClr>
            </a:pPr>
            <a:r>
              <a:rPr lang="en-US" sz="3600" b="1" dirty="0"/>
              <a:t>Runs with the vision</a:t>
            </a:r>
            <a:r>
              <a:rPr lang="en-US" sz="3600" dirty="0"/>
              <a:t>. </a:t>
            </a:r>
            <a:r>
              <a:rPr lang="en-US" sz="3600" b="1" i="1" dirty="0"/>
              <a:t>How?</a:t>
            </a:r>
            <a:endParaRPr lang="en-US" dirty="0"/>
          </a:p>
          <a:p>
            <a:pPr marL="952500" lvl="1" indent="-495300" algn="l">
              <a:buFont typeface="Wingdings" pitchFamily="2" charset="2"/>
              <a:buChar char="ü"/>
            </a:pPr>
            <a:r>
              <a:rPr lang="en-US" b="1" dirty="0"/>
              <a:t>Is an ambassador in the market place</a:t>
            </a:r>
          </a:p>
          <a:p>
            <a:pPr marL="952500" lvl="1" indent="-495300" algn="l">
              <a:buFont typeface="Wingdings" pitchFamily="2" charset="2"/>
              <a:buChar char="ü"/>
            </a:pPr>
            <a:r>
              <a:rPr lang="en-US" b="1" dirty="0"/>
              <a:t>Calls men back to God on a consistent  &amp; continuous basis</a:t>
            </a:r>
          </a:p>
          <a:p>
            <a:pPr marL="952500" lvl="1" indent="-495300" algn="l">
              <a:buFont typeface="Wingdings" pitchFamily="2" charset="2"/>
              <a:buChar char="ü"/>
            </a:pPr>
            <a:r>
              <a:rPr lang="en-US" b="1" dirty="0"/>
              <a:t>Drives for membership consistently</a:t>
            </a:r>
          </a:p>
          <a:p>
            <a:pPr marL="952500" lvl="1" indent="-495300" algn="l">
              <a:buFont typeface="Wingdings" pitchFamily="2" charset="2"/>
              <a:buChar char="ü"/>
            </a:pPr>
            <a:r>
              <a:rPr lang="en-US" b="1" dirty="0"/>
              <a:t>Lives a regimented and disciplined Christian life</a:t>
            </a:r>
          </a:p>
          <a:p>
            <a:pPr marL="952500" lvl="1" indent="-495300" algn="l">
              <a:buFont typeface="Wingdings" pitchFamily="2" charset="2"/>
              <a:buChar char="ü"/>
            </a:pPr>
            <a:r>
              <a:rPr lang="en-US" b="1" dirty="0"/>
              <a:t>Attends Fellowship and other strategic meetings regularly</a:t>
            </a:r>
          </a:p>
          <a:p>
            <a:endParaRPr lang="en-US" dirty="0"/>
          </a:p>
        </p:txBody>
      </p:sp>
    </p:spTree>
    <p:extLst>
      <p:ext uri="{BB962C8B-B14F-4D97-AF65-F5344CB8AC3E}">
        <p14:creationId xmlns:p14="http://schemas.microsoft.com/office/powerpoint/2010/main" val="391284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457200"/>
            <a:ext cx="8116824" cy="1323439"/>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WHAT DO MEMBERS GAIN WHO RUN WITH THE VISION?</a:t>
            </a:r>
          </a:p>
        </p:txBody>
      </p:sp>
      <p:sp>
        <p:nvSpPr>
          <p:cNvPr id="3" name="Subtitle 2"/>
          <p:cNvSpPr>
            <a:spLocks noGrp="1"/>
          </p:cNvSpPr>
          <p:nvPr>
            <p:ph type="subTitle" idx="1"/>
          </p:nvPr>
        </p:nvSpPr>
        <p:spPr>
          <a:xfrm>
            <a:off x="722376" y="2057400"/>
            <a:ext cx="8040624" cy="4267200"/>
          </a:xfrm>
        </p:spPr>
        <p:txBody>
          <a:bodyPr>
            <a:normAutofit fontScale="92500" lnSpcReduction="20000"/>
          </a:bodyPr>
          <a:lstStyle/>
          <a:p>
            <a:pPr marL="660400" indent="-660400" algn="l">
              <a:lnSpc>
                <a:spcPct val="80000"/>
              </a:lnSpc>
              <a:buClr>
                <a:schemeClr val="tx1"/>
              </a:buClr>
              <a:buFont typeface="Wingdings" pitchFamily="2" charset="2"/>
              <a:buChar char="ü"/>
            </a:pPr>
            <a:endParaRPr lang="en-US" b="1" dirty="0"/>
          </a:p>
          <a:p>
            <a:pPr marL="660400" indent="-660400" algn="l">
              <a:lnSpc>
                <a:spcPct val="80000"/>
              </a:lnSpc>
              <a:buClr>
                <a:schemeClr val="tx1"/>
              </a:buClr>
              <a:buFont typeface="Wingdings" pitchFamily="2" charset="2"/>
              <a:buChar char="ü"/>
            </a:pPr>
            <a:r>
              <a:rPr lang="en-US" sz="2800" b="1" dirty="0"/>
              <a:t>Makes you a member of </a:t>
            </a:r>
            <a:r>
              <a:rPr lang="en-GB" sz="2800" b="1" dirty="0"/>
              <a:t>a very important international organization in the centre of God’s will</a:t>
            </a:r>
          </a:p>
          <a:p>
            <a:pPr marL="660400" indent="-660400" algn="l">
              <a:lnSpc>
                <a:spcPct val="80000"/>
              </a:lnSpc>
              <a:buClr>
                <a:schemeClr val="tx1"/>
              </a:buClr>
              <a:buFont typeface="Wingdings" pitchFamily="2" charset="2"/>
              <a:buChar char="ü"/>
            </a:pPr>
            <a:r>
              <a:rPr lang="en-GB" sz="2800" b="1" dirty="0"/>
              <a:t>Helps you grow spiritually and to develop an intimate relationship with God </a:t>
            </a:r>
          </a:p>
          <a:p>
            <a:pPr marL="660400" indent="-660400" algn="l">
              <a:lnSpc>
                <a:spcPct val="80000"/>
              </a:lnSpc>
              <a:buClr>
                <a:schemeClr val="tx1"/>
              </a:buClr>
              <a:buFont typeface="Wingdings" pitchFamily="2" charset="2"/>
              <a:buChar char="ü"/>
            </a:pPr>
            <a:r>
              <a:rPr lang="en-GB" sz="2800" b="1" dirty="0"/>
              <a:t>Enables you to find favour with God and man</a:t>
            </a:r>
          </a:p>
          <a:p>
            <a:pPr marL="660400" indent="-660400" algn="l">
              <a:lnSpc>
                <a:spcPct val="80000"/>
              </a:lnSpc>
              <a:buClr>
                <a:schemeClr val="tx1"/>
              </a:buClr>
              <a:buFont typeface="Wingdings" pitchFamily="2" charset="2"/>
              <a:buChar char="ü"/>
            </a:pPr>
            <a:r>
              <a:rPr lang="en-GB" sz="2800" b="1" dirty="0"/>
              <a:t>Provides you unfettered opportunities for service to God and man</a:t>
            </a:r>
          </a:p>
          <a:p>
            <a:pPr marL="660400" indent="-660400" algn="l">
              <a:lnSpc>
                <a:spcPct val="80000"/>
              </a:lnSpc>
              <a:buClr>
                <a:schemeClr val="tx1"/>
              </a:buClr>
              <a:buFont typeface="Wingdings" pitchFamily="2" charset="2"/>
              <a:buChar char="ü"/>
            </a:pPr>
            <a:r>
              <a:rPr lang="en-GB" sz="2800" b="1" dirty="0"/>
              <a:t>Creates opportunities for you to be a blessing and to be blessed </a:t>
            </a:r>
          </a:p>
        </p:txBody>
      </p:sp>
    </p:spTree>
    <p:extLst>
      <p:ext uri="{BB962C8B-B14F-4D97-AF65-F5344CB8AC3E}">
        <p14:creationId xmlns:p14="http://schemas.microsoft.com/office/powerpoint/2010/main" val="385624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19035"/>
            <a:ext cx="8382000" cy="1200329"/>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3600" b="1" kern="1200" dirty="0">
                <a:solidFill>
                  <a:schemeClr val="dk1"/>
                </a:solidFill>
                <a:latin typeface="Cooper Black"/>
                <a:ea typeface="+mn-ea"/>
                <a:cs typeface="Cooper Black"/>
              </a:rPr>
              <a:t>WHAT DO MEMBERS GAIN WHO  RUN WITH THE VISION? CONT’D</a:t>
            </a:r>
          </a:p>
        </p:txBody>
      </p:sp>
      <p:sp>
        <p:nvSpPr>
          <p:cNvPr id="3" name="Subtitle 2"/>
          <p:cNvSpPr>
            <a:spLocks noGrp="1"/>
          </p:cNvSpPr>
          <p:nvPr>
            <p:ph type="subTitle" idx="1"/>
          </p:nvPr>
        </p:nvSpPr>
        <p:spPr>
          <a:xfrm>
            <a:off x="722376" y="1981200"/>
            <a:ext cx="7772400" cy="4267200"/>
          </a:xfrm>
        </p:spPr>
        <p:txBody>
          <a:bodyPr>
            <a:normAutofit fontScale="92500" lnSpcReduction="10000"/>
          </a:bodyPr>
          <a:lstStyle/>
          <a:p>
            <a:pPr marL="660400" indent="-660400" algn="l">
              <a:lnSpc>
                <a:spcPct val="80000"/>
              </a:lnSpc>
              <a:buClr>
                <a:schemeClr val="tx1"/>
              </a:buClr>
              <a:buFont typeface="Wingdings" pitchFamily="2" charset="2"/>
              <a:buChar char="ü"/>
            </a:pPr>
            <a:r>
              <a:rPr lang="en-GB" sz="2800" b="1" dirty="0">
                <a:latin typeface="+mj-lt"/>
              </a:rPr>
              <a:t>Provides you mentorship &amp; modelling opportunities</a:t>
            </a:r>
          </a:p>
          <a:p>
            <a:pPr marL="660400" indent="-660400" algn="l">
              <a:lnSpc>
                <a:spcPct val="80000"/>
              </a:lnSpc>
              <a:buClr>
                <a:schemeClr val="tx1"/>
              </a:buClr>
              <a:buFont typeface="Wingdings" pitchFamily="2" charset="2"/>
              <a:buChar char="ü"/>
            </a:pPr>
            <a:r>
              <a:rPr lang="en-GB" sz="2800" b="1" dirty="0">
                <a:latin typeface="+mj-lt"/>
              </a:rPr>
              <a:t>Enables you to develop strong marital ties and healthy relationships</a:t>
            </a:r>
          </a:p>
          <a:p>
            <a:pPr marL="660400" indent="-660400" algn="l">
              <a:lnSpc>
                <a:spcPct val="80000"/>
              </a:lnSpc>
              <a:buClr>
                <a:schemeClr val="tx1"/>
              </a:buClr>
              <a:buFont typeface="Wingdings" pitchFamily="2" charset="2"/>
              <a:buChar char="ü"/>
            </a:pPr>
            <a:r>
              <a:rPr lang="en-GB" sz="2800" b="1" dirty="0">
                <a:latin typeface="+mj-lt"/>
              </a:rPr>
              <a:t>Gives you access to new local and international network of friends and business associates</a:t>
            </a:r>
          </a:p>
          <a:p>
            <a:pPr marL="660400" indent="-660400" algn="l">
              <a:lnSpc>
                <a:spcPct val="80000"/>
              </a:lnSpc>
              <a:buClr>
                <a:schemeClr val="tx1"/>
              </a:buClr>
              <a:buFont typeface="Wingdings" pitchFamily="2" charset="2"/>
              <a:buChar char="ü"/>
            </a:pPr>
            <a:r>
              <a:rPr lang="en-GB" sz="2800" b="1" dirty="0">
                <a:latin typeface="+mj-lt"/>
              </a:rPr>
              <a:t>Makes you part of the men without boundaries</a:t>
            </a:r>
          </a:p>
          <a:p>
            <a:pPr marL="660400" indent="-660400" algn="l">
              <a:lnSpc>
                <a:spcPct val="80000"/>
              </a:lnSpc>
              <a:buClr>
                <a:schemeClr val="tx1"/>
              </a:buClr>
              <a:buFont typeface="Wingdings" pitchFamily="2" charset="2"/>
              <a:buChar char="ü"/>
            </a:pPr>
            <a:r>
              <a:rPr lang="en-GB" sz="2800" b="1" dirty="0">
                <a:latin typeface="+mj-lt"/>
              </a:rPr>
              <a:t>Equips you to grow your business and or career</a:t>
            </a:r>
          </a:p>
          <a:p>
            <a:endParaRPr lang="en-US" sz="2800" dirty="0">
              <a:latin typeface="+mj-lt"/>
            </a:endParaRPr>
          </a:p>
        </p:txBody>
      </p:sp>
    </p:spTree>
    <p:extLst>
      <p:ext uri="{BB962C8B-B14F-4D97-AF65-F5344CB8AC3E}">
        <p14:creationId xmlns:p14="http://schemas.microsoft.com/office/powerpoint/2010/main" val="428056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12857"/>
            <a:ext cx="5029200" cy="707886"/>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FINAL WORD</a:t>
            </a:r>
          </a:p>
        </p:txBody>
      </p:sp>
      <p:sp>
        <p:nvSpPr>
          <p:cNvPr id="3" name="Subtitle 2"/>
          <p:cNvSpPr>
            <a:spLocks noGrp="1"/>
          </p:cNvSpPr>
          <p:nvPr>
            <p:ph type="subTitle" idx="1"/>
          </p:nvPr>
        </p:nvSpPr>
        <p:spPr>
          <a:xfrm>
            <a:off x="722376" y="1828800"/>
            <a:ext cx="7772400" cy="4343400"/>
          </a:xfrm>
        </p:spPr>
        <p:txBody>
          <a:bodyPr>
            <a:normAutofit fontScale="77500" lnSpcReduction="20000"/>
          </a:bodyPr>
          <a:lstStyle/>
          <a:p>
            <a:pPr algn="ctr"/>
            <a:r>
              <a:rPr lang="en-GB" sz="2800" b="1" dirty="0"/>
              <a:t>THIS VISION IS GOOD </a:t>
            </a:r>
          </a:p>
          <a:p>
            <a:pPr algn="ctr"/>
            <a:r>
              <a:rPr lang="en-US" sz="2800" b="1" dirty="0"/>
              <a:t>IT’S FROM GOD</a:t>
            </a:r>
            <a:endParaRPr lang="en-GB" sz="2800" b="1" dirty="0"/>
          </a:p>
          <a:p>
            <a:pPr algn="ctr"/>
            <a:r>
              <a:rPr lang="en-GB" sz="2800" b="1" dirty="0"/>
              <a:t>IT CHANGES LIVES </a:t>
            </a:r>
          </a:p>
          <a:p>
            <a:pPr algn="ctr"/>
            <a:r>
              <a:rPr lang="en-GB" sz="2800" b="1" dirty="0"/>
              <a:t>IT INSPIRES </a:t>
            </a:r>
          </a:p>
          <a:p>
            <a:pPr algn="ctr"/>
            <a:r>
              <a:rPr lang="en-GB" sz="2800" b="1" dirty="0"/>
              <a:t>IT LIBERATES</a:t>
            </a:r>
          </a:p>
          <a:p>
            <a:pPr algn="ctr"/>
            <a:endParaRPr lang="en-GB" sz="2800" b="1" dirty="0"/>
          </a:p>
          <a:p>
            <a:pPr algn="ctr"/>
            <a:r>
              <a:rPr lang="en-GB" sz="6000" b="1" i="1" dirty="0">
                <a:solidFill>
                  <a:srgbClr val="FF0000"/>
                </a:solidFill>
              </a:rPr>
              <a:t>BE A PART OF IT</a:t>
            </a:r>
          </a:p>
          <a:p>
            <a:pPr algn="ctr"/>
            <a:endParaRPr lang="en-GB" sz="6000" b="1" dirty="0"/>
          </a:p>
          <a:p>
            <a:pPr algn="ctr"/>
            <a:r>
              <a:rPr lang="en-GB" sz="4000" b="1" dirty="0"/>
              <a:t>THANK YOU</a:t>
            </a:r>
            <a:endParaRPr lang="en-US" sz="1050" b="1" dirty="0"/>
          </a:p>
        </p:txBody>
      </p:sp>
    </p:spTree>
    <p:extLst>
      <p:ext uri="{BB962C8B-B14F-4D97-AF65-F5344CB8AC3E}">
        <p14:creationId xmlns:p14="http://schemas.microsoft.com/office/powerpoint/2010/main" val="1180003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51302"/>
            <a:ext cx="5917004" cy="830997"/>
          </a:xfrm>
        </p:spPr>
        <p:style>
          <a:lnRef idx="1">
            <a:schemeClr val="accent3"/>
          </a:lnRef>
          <a:fillRef idx="2">
            <a:schemeClr val="accent3"/>
          </a:fillRef>
          <a:effectRef idx="1">
            <a:schemeClr val="accent3"/>
          </a:effectRef>
          <a:fontRef idx="minor">
            <a:schemeClr val="dk1"/>
          </a:fontRef>
        </p:style>
        <p:txBody>
          <a:bodyPr wrap="none">
            <a:spAutoFit/>
          </a:bodyPr>
          <a:lstStyle/>
          <a:p>
            <a:pPr algn="l" eaLnBrk="1" hangingPunct="1">
              <a:buFont typeface="Wingdings" pitchFamily="-65" charset="2"/>
              <a:buNone/>
            </a:pPr>
            <a:r>
              <a:rPr lang="en-US" sz="4800" b="1" kern="1200" dirty="0">
                <a:solidFill>
                  <a:schemeClr val="dk1"/>
                </a:solidFill>
                <a:latin typeface="Cooper Black"/>
                <a:ea typeface="+mn-ea"/>
                <a:cs typeface="Cooper Black"/>
              </a:rPr>
              <a:t>THE ROOT WORD </a:t>
            </a:r>
          </a:p>
        </p:txBody>
      </p:sp>
      <p:sp>
        <p:nvSpPr>
          <p:cNvPr id="3" name="Subtitle 2"/>
          <p:cNvSpPr>
            <a:spLocks noGrp="1"/>
          </p:cNvSpPr>
          <p:nvPr>
            <p:ph type="subTitle" idx="1"/>
          </p:nvPr>
        </p:nvSpPr>
        <p:spPr>
          <a:xfrm>
            <a:off x="722376" y="1524000"/>
            <a:ext cx="8040624" cy="4800600"/>
          </a:xfrm>
        </p:spPr>
        <p:txBody>
          <a:bodyPr/>
          <a:lstStyle/>
          <a:p>
            <a:pPr algn="l">
              <a:lnSpc>
                <a:spcPct val="90000"/>
              </a:lnSpc>
            </a:pPr>
            <a:endParaRPr lang="en-US" sz="2800" b="1" dirty="0"/>
          </a:p>
          <a:p>
            <a:pPr algn="l">
              <a:lnSpc>
                <a:spcPct val="90000"/>
              </a:lnSpc>
              <a:buFont typeface="Wingdings" pitchFamily="2" charset="2"/>
              <a:buChar char="§"/>
            </a:pPr>
            <a:r>
              <a:rPr lang="en-US" sz="2800" b="1" dirty="0"/>
              <a:t>Hab 2:1-</a:t>
            </a:r>
            <a:r>
              <a:rPr lang="en-US" sz="2800" dirty="0"/>
              <a:t>  What's God going to say to my questions? I'm braced for the worst. I'll climb to the lookout tower and scan the horizon. I'll wait to see what God says, how he'll answer my complaint. </a:t>
            </a:r>
          </a:p>
          <a:p>
            <a:pPr>
              <a:lnSpc>
                <a:spcPct val="90000"/>
              </a:lnSpc>
            </a:pPr>
            <a:endParaRPr lang="en-US" dirty="0"/>
          </a:p>
          <a:p>
            <a:pPr algn="l">
              <a:lnSpc>
                <a:spcPct val="90000"/>
              </a:lnSpc>
              <a:buFont typeface="Wingdings" pitchFamily="2" charset="2"/>
              <a:buChar char="§"/>
            </a:pPr>
            <a:r>
              <a:rPr lang="en-US" sz="2800" b="1" dirty="0" err="1"/>
              <a:t>Hab</a:t>
            </a:r>
            <a:r>
              <a:rPr lang="en-US" sz="2800" b="1" dirty="0"/>
              <a:t> 2:2-</a:t>
            </a:r>
            <a:r>
              <a:rPr lang="en-US" sz="2800" dirty="0"/>
              <a:t>  And then GOD answered: "</a:t>
            </a:r>
            <a:r>
              <a:rPr lang="en-US" sz="2800" b="1" i="1" dirty="0"/>
              <a:t>Write this. Write what you see. Write it out in big block letters so that it can be read on the run</a:t>
            </a:r>
            <a:r>
              <a:rPr lang="en-US" sz="2800" dirty="0"/>
              <a:t>. (MSG)</a:t>
            </a:r>
          </a:p>
        </p:txBody>
      </p:sp>
    </p:spTree>
    <p:extLst>
      <p:ext uri="{BB962C8B-B14F-4D97-AF65-F5344CB8AC3E}">
        <p14:creationId xmlns:p14="http://schemas.microsoft.com/office/powerpoint/2010/main" val="403122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9636"/>
            <a:ext cx="8305800" cy="1754326"/>
          </a:xfrm>
        </p:spPr>
        <p:style>
          <a:lnRef idx="1">
            <a:schemeClr val="accent4"/>
          </a:lnRef>
          <a:fillRef idx="2">
            <a:schemeClr val="accent4"/>
          </a:fillRef>
          <a:effectRef idx="1">
            <a:schemeClr val="accent4"/>
          </a:effectRef>
          <a:fontRef idx="minor">
            <a:schemeClr val="dk1"/>
          </a:fontRef>
        </p:style>
        <p:txBody>
          <a:bodyPr wrap="square">
            <a:spAutoFit/>
          </a:bodyPr>
          <a:lstStyle/>
          <a:p>
            <a:pPr algn="l" eaLnBrk="1" hangingPunct="1">
              <a:buFont typeface="Wingdings" pitchFamily="-65" charset="2"/>
              <a:buNone/>
            </a:pPr>
            <a:r>
              <a:rPr lang="en-US" sz="3600" b="1" kern="1200" dirty="0">
                <a:solidFill>
                  <a:schemeClr val="dk1"/>
                </a:solidFill>
                <a:latin typeface="Cooper Black"/>
                <a:ea typeface="+mn-ea"/>
                <a:cs typeface="Cooper Black"/>
              </a:rPr>
              <a:t>WHO HAD A COMPLAINT? </a:t>
            </a:r>
            <a:br>
              <a:rPr lang="en-US" sz="3600" b="1" kern="1200" dirty="0">
                <a:solidFill>
                  <a:schemeClr val="dk1"/>
                </a:solidFill>
                <a:latin typeface="Cooper Black"/>
                <a:ea typeface="+mn-ea"/>
                <a:cs typeface="Cooper Black"/>
              </a:rPr>
            </a:br>
            <a:r>
              <a:rPr lang="en-US" sz="3600" b="1" kern="1200" dirty="0">
                <a:solidFill>
                  <a:schemeClr val="dk1"/>
                </a:solidFill>
                <a:latin typeface="Cooper Black"/>
                <a:ea typeface="+mn-ea"/>
                <a:cs typeface="Cooper Black"/>
              </a:rPr>
              <a:t>WHO RAISED THE QUESTION? WHO GOT THE ANSWER?</a:t>
            </a:r>
          </a:p>
        </p:txBody>
      </p:sp>
      <p:sp>
        <p:nvSpPr>
          <p:cNvPr id="3" name="Subtitle 2"/>
          <p:cNvSpPr>
            <a:spLocks noGrp="1"/>
          </p:cNvSpPr>
          <p:nvPr>
            <p:ph type="subTitle" idx="1"/>
          </p:nvPr>
        </p:nvSpPr>
        <p:spPr>
          <a:xfrm>
            <a:off x="559278" y="2057400"/>
            <a:ext cx="8279921" cy="4495800"/>
          </a:xfrm>
        </p:spPr>
        <p:txBody>
          <a:bodyPr>
            <a:noAutofit/>
          </a:bodyPr>
          <a:lstStyle/>
          <a:p>
            <a:pPr algn="l">
              <a:lnSpc>
                <a:spcPct val="90000"/>
              </a:lnSpc>
            </a:pPr>
            <a:r>
              <a:rPr lang="en-US" sz="2800" dirty="0"/>
              <a:t>A businessman who </a:t>
            </a:r>
            <a:endParaRPr lang="en-US" sz="2200" b="1" dirty="0"/>
          </a:p>
          <a:p>
            <a:pPr lvl="1" indent="-457200" algn="l" eaLnBrk="1" hangingPunct="1">
              <a:lnSpc>
                <a:spcPct val="90000"/>
              </a:lnSpc>
              <a:buFont typeface="Wingdings" panose="05000000000000000000" pitchFamily="2" charset="2"/>
              <a:buChar char="§"/>
            </a:pPr>
            <a:r>
              <a:rPr lang="en-US" dirty="0">
                <a:latin typeface="Arial"/>
                <a:ea typeface="+mn-ea"/>
                <a:cs typeface="Arial"/>
              </a:rPr>
              <a:t>Had a commitment to reach souls for Christ</a:t>
            </a:r>
          </a:p>
          <a:p>
            <a:pPr lvl="1" indent="-457200" algn="l" eaLnBrk="1" hangingPunct="1">
              <a:lnSpc>
                <a:spcPct val="90000"/>
              </a:lnSpc>
              <a:buFont typeface="Wingdings" panose="05000000000000000000" pitchFamily="2" charset="2"/>
              <a:buChar char="§"/>
            </a:pPr>
            <a:r>
              <a:rPr lang="en-US" dirty="0">
                <a:latin typeface="Arial"/>
                <a:ea typeface="+mn-ea"/>
                <a:cs typeface="Arial"/>
              </a:rPr>
              <a:t>Knew that God was relevant in the market place</a:t>
            </a:r>
          </a:p>
          <a:p>
            <a:pPr lvl="1" indent="-457200" algn="l" eaLnBrk="1" hangingPunct="1">
              <a:lnSpc>
                <a:spcPct val="90000"/>
              </a:lnSpc>
              <a:buFont typeface="Wingdings" panose="05000000000000000000" pitchFamily="2" charset="2"/>
              <a:buChar char="§"/>
            </a:pPr>
            <a:r>
              <a:rPr lang="en-US" dirty="0">
                <a:latin typeface="Arial"/>
                <a:ea typeface="+mn-ea"/>
                <a:cs typeface="Arial"/>
              </a:rPr>
              <a:t>Could see that serious Businessmen needed to hear the Gospel</a:t>
            </a:r>
          </a:p>
          <a:p>
            <a:pPr lvl="1" indent="-457200" algn="l" eaLnBrk="1" hangingPunct="1">
              <a:lnSpc>
                <a:spcPct val="90000"/>
              </a:lnSpc>
              <a:buFont typeface="Wingdings" panose="05000000000000000000" pitchFamily="2" charset="2"/>
              <a:buChar char="§"/>
            </a:pPr>
            <a:r>
              <a:rPr lang="en-US" dirty="0">
                <a:latin typeface="Arial"/>
                <a:ea typeface="+mn-ea"/>
                <a:cs typeface="Arial"/>
              </a:rPr>
              <a:t>Could see that serious businessmen had challenges as to how to witness for God, grow their Christian lives and testimonies while living as we do in the market place.</a:t>
            </a:r>
          </a:p>
          <a:p>
            <a:pPr algn="l"/>
            <a:r>
              <a:rPr lang="en-US" sz="2200" b="1" i="1" dirty="0"/>
              <a:t>Demos Shakarian</a:t>
            </a:r>
            <a:r>
              <a:rPr lang="en-US" sz="2400" i="1" dirty="0"/>
              <a:t> </a:t>
            </a:r>
          </a:p>
        </p:txBody>
      </p:sp>
    </p:spTree>
    <p:extLst>
      <p:ext uri="{BB962C8B-B14F-4D97-AF65-F5344CB8AC3E}">
        <p14:creationId xmlns:p14="http://schemas.microsoft.com/office/powerpoint/2010/main" val="4666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29334"/>
            <a:ext cx="7772400" cy="646331"/>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l" eaLnBrk="1" hangingPunct="1">
              <a:buFont typeface="Wingdings" pitchFamily="-65" charset="2"/>
              <a:buNone/>
            </a:pPr>
            <a:r>
              <a:rPr lang="en-US" sz="3600" b="1" kern="1200" dirty="0">
                <a:latin typeface="Cooper Black"/>
                <a:cs typeface="Cooper Black"/>
              </a:rPr>
              <a:t>WHAT ARE OUR OBJECTIVES?</a:t>
            </a:r>
          </a:p>
        </p:txBody>
      </p:sp>
      <p:sp>
        <p:nvSpPr>
          <p:cNvPr id="3" name="Subtitle 2"/>
          <p:cNvSpPr>
            <a:spLocks noGrp="1"/>
          </p:cNvSpPr>
          <p:nvPr>
            <p:ph type="subTitle" idx="1"/>
          </p:nvPr>
        </p:nvSpPr>
        <p:spPr>
          <a:xfrm>
            <a:off x="722376" y="1676400"/>
            <a:ext cx="7772400" cy="4495800"/>
          </a:xfrm>
        </p:spPr>
        <p:txBody>
          <a:bodyPr>
            <a:normAutofit fontScale="92500" lnSpcReduction="20000"/>
          </a:bodyPr>
          <a:lstStyle/>
          <a:p>
            <a:pPr algn="l"/>
            <a:r>
              <a:rPr lang="en-US" sz="4000" b="1" dirty="0">
                <a:latin typeface="Agency FB" pitchFamily="34" charset="0"/>
              </a:rPr>
              <a:t>For Members to </a:t>
            </a:r>
          </a:p>
          <a:p>
            <a:pPr algn="l"/>
            <a:endParaRPr lang="en-US" sz="4000" b="1" dirty="0">
              <a:latin typeface="Agency FB" pitchFamily="34" charset="0"/>
            </a:endParaRPr>
          </a:p>
          <a:p>
            <a:pPr algn="l">
              <a:buFont typeface="Wingdings" pitchFamily="2" charset="2"/>
              <a:buChar char="Ø"/>
            </a:pPr>
            <a:r>
              <a:rPr lang="en-US" sz="4000" b="1" dirty="0">
                <a:latin typeface="Agency FB" pitchFamily="34" charset="0"/>
              </a:rPr>
              <a:t>Understand the vision better</a:t>
            </a:r>
          </a:p>
          <a:p>
            <a:pPr algn="l">
              <a:buFont typeface="Wingdings" pitchFamily="2" charset="2"/>
              <a:buChar char="Ø"/>
            </a:pPr>
            <a:endParaRPr lang="en-US" sz="4000" b="1" dirty="0">
              <a:latin typeface="Agency FB" pitchFamily="34" charset="0"/>
            </a:endParaRPr>
          </a:p>
          <a:p>
            <a:pPr algn="l">
              <a:buFont typeface="Wingdings" pitchFamily="2" charset="2"/>
              <a:buChar char="Ø"/>
            </a:pPr>
            <a:r>
              <a:rPr lang="en-US" sz="4000" b="1" dirty="0">
                <a:latin typeface="Agency FB" pitchFamily="34" charset="0"/>
              </a:rPr>
              <a:t>Know how to run with the Vision </a:t>
            </a:r>
          </a:p>
          <a:p>
            <a:pPr algn="l">
              <a:buFont typeface="Wingdings" pitchFamily="2" charset="2"/>
              <a:buChar char="Ø"/>
            </a:pPr>
            <a:endParaRPr lang="en-US" sz="4000" b="1" dirty="0">
              <a:latin typeface="Agency FB" pitchFamily="34" charset="0"/>
            </a:endParaRPr>
          </a:p>
          <a:p>
            <a:pPr algn="l">
              <a:buFont typeface="Wingdings" pitchFamily="2" charset="2"/>
              <a:buChar char="Ø"/>
            </a:pPr>
            <a:r>
              <a:rPr lang="en-US" sz="4000" b="1" dirty="0">
                <a:latin typeface="Agency FB" pitchFamily="34" charset="0"/>
              </a:rPr>
              <a:t>Have results to show for running with the vision</a:t>
            </a:r>
          </a:p>
          <a:p>
            <a:endParaRPr lang="en-US" sz="2800" dirty="0">
              <a:latin typeface="Agency FB" pitchFamily="34" charset="0"/>
            </a:endParaRPr>
          </a:p>
          <a:p>
            <a:endParaRPr lang="en-US" dirty="0"/>
          </a:p>
        </p:txBody>
      </p:sp>
    </p:spTree>
    <p:extLst>
      <p:ext uri="{BB962C8B-B14F-4D97-AF65-F5344CB8AC3E}">
        <p14:creationId xmlns:p14="http://schemas.microsoft.com/office/powerpoint/2010/main" val="32778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124634"/>
            <a:ext cx="7772400" cy="646331"/>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l" eaLnBrk="1" hangingPunct="1">
              <a:buFont typeface="Wingdings" pitchFamily="-65" charset="2"/>
              <a:buNone/>
            </a:pPr>
            <a:r>
              <a:rPr lang="en-US" sz="3600" b="1" kern="1200" dirty="0">
                <a:solidFill>
                  <a:schemeClr val="dk1"/>
                </a:solidFill>
                <a:latin typeface="Cooper Black"/>
                <a:ea typeface="+mn-ea"/>
                <a:cs typeface="Cooper Black"/>
              </a:rPr>
              <a:t>WHAT IS THE FGBMFI VISION?</a:t>
            </a:r>
          </a:p>
        </p:txBody>
      </p:sp>
      <p:sp>
        <p:nvSpPr>
          <p:cNvPr id="3" name="Subtitle 2"/>
          <p:cNvSpPr>
            <a:spLocks noGrp="1"/>
          </p:cNvSpPr>
          <p:nvPr>
            <p:ph type="subTitle" idx="1"/>
          </p:nvPr>
        </p:nvSpPr>
        <p:spPr>
          <a:xfrm>
            <a:off x="722376" y="2438400"/>
            <a:ext cx="7772400" cy="3657600"/>
          </a:xfrm>
        </p:spPr>
        <p:txBody>
          <a:bodyPr>
            <a:normAutofit/>
          </a:bodyPr>
          <a:lstStyle/>
          <a:p>
            <a:pPr algn="l"/>
            <a:r>
              <a:rPr lang="en-US" sz="3500" dirty="0"/>
              <a:t>“Vast </a:t>
            </a:r>
            <a:r>
              <a:rPr lang="en-US" sz="3500" b="1" u="sng" dirty="0"/>
              <a:t>Global Movement</a:t>
            </a:r>
            <a:r>
              <a:rPr lang="en-US" sz="3500" dirty="0"/>
              <a:t> of </a:t>
            </a:r>
            <a:r>
              <a:rPr lang="en-US" sz="3500" b="1" dirty="0">
                <a:effectLst>
                  <a:outerShdw blurRad="38100" dist="38100" dir="2700000" algn="tl">
                    <a:srgbClr val="C0C0C0"/>
                  </a:outerShdw>
                </a:effectLst>
              </a:rPr>
              <a:t>Laymen</a:t>
            </a:r>
            <a:r>
              <a:rPr lang="en-US" sz="3500" dirty="0"/>
              <a:t>, comprising millions of men being </a:t>
            </a:r>
            <a:r>
              <a:rPr lang="en-US" sz="3500" b="1" u="sng" dirty="0"/>
              <a:t>used mightily by God</a:t>
            </a:r>
            <a:r>
              <a:rPr lang="en-US" sz="3500" dirty="0"/>
              <a:t> to bring this last </a:t>
            </a:r>
            <a:r>
              <a:rPr lang="en-US" sz="3500" b="1" u="sng" dirty="0"/>
              <a:t>great harvest</a:t>
            </a:r>
            <a:r>
              <a:rPr lang="en-US" sz="3500" dirty="0"/>
              <a:t> through the </a:t>
            </a:r>
            <a:r>
              <a:rPr lang="en-US" sz="3500" b="1" u="sng" dirty="0"/>
              <a:t>outpouring of God’s Holy Spirit</a:t>
            </a:r>
            <a:r>
              <a:rPr lang="en-US" sz="3500" dirty="0"/>
              <a:t> before the </a:t>
            </a:r>
            <a:r>
              <a:rPr lang="en-US" sz="3500" b="1" u="sng" dirty="0"/>
              <a:t>return of the Lord Jesus Christ</a:t>
            </a:r>
            <a:r>
              <a:rPr lang="en-US" sz="3500" b="1" dirty="0"/>
              <a:t>”</a:t>
            </a:r>
          </a:p>
          <a:p>
            <a:pPr algn="l"/>
            <a:endParaRPr lang="en-US" dirty="0"/>
          </a:p>
        </p:txBody>
      </p:sp>
    </p:spTree>
    <p:extLst>
      <p:ext uri="{BB962C8B-B14F-4D97-AF65-F5344CB8AC3E}">
        <p14:creationId xmlns:p14="http://schemas.microsoft.com/office/powerpoint/2010/main" val="58131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187" y="457200"/>
            <a:ext cx="7772400" cy="646331"/>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l" eaLnBrk="1" hangingPunct="1">
              <a:buFont typeface="Wingdings" pitchFamily="-65" charset="2"/>
              <a:buNone/>
            </a:pPr>
            <a:r>
              <a:rPr lang="en-US" sz="3600" b="1" kern="1200" dirty="0">
                <a:solidFill>
                  <a:schemeClr val="dk1"/>
                </a:solidFill>
                <a:latin typeface="Cooper Black"/>
                <a:ea typeface="+mn-ea"/>
                <a:cs typeface="Cooper Black"/>
              </a:rPr>
              <a:t>WHAT DOES THE VISION SAY?</a:t>
            </a:r>
          </a:p>
        </p:txBody>
      </p:sp>
      <p:sp>
        <p:nvSpPr>
          <p:cNvPr id="3" name="Subtitle 2"/>
          <p:cNvSpPr>
            <a:spLocks noGrp="1"/>
          </p:cNvSpPr>
          <p:nvPr>
            <p:ph type="subTitle" idx="1"/>
          </p:nvPr>
        </p:nvSpPr>
        <p:spPr>
          <a:xfrm>
            <a:off x="581075" y="1295400"/>
            <a:ext cx="8040624" cy="5029200"/>
          </a:xfrm>
        </p:spPr>
        <p:txBody>
          <a:bodyPr>
            <a:normAutofit fontScale="25000" lnSpcReduction="20000"/>
          </a:bodyPr>
          <a:lstStyle/>
          <a:p>
            <a:pPr algn="l">
              <a:lnSpc>
                <a:spcPct val="90000"/>
              </a:lnSpc>
              <a:buFont typeface="Wingdings" pitchFamily="2" charset="2"/>
              <a:buChar char="ü"/>
            </a:pPr>
            <a:endParaRPr lang="en-GB" sz="5800" b="1" dirty="0"/>
          </a:p>
          <a:p>
            <a:pPr marL="952500" lvl="1" indent="-495300" algn="l">
              <a:lnSpc>
                <a:spcPct val="120000"/>
              </a:lnSpc>
              <a:buFont typeface="Wingdings" pitchFamily="2" charset="2"/>
              <a:buChar char="ü"/>
            </a:pPr>
            <a:r>
              <a:rPr lang="en-GB" sz="11200" b="1" dirty="0"/>
              <a:t>Vast Global Movement of Laymen</a:t>
            </a:r>
          </a:p>
          <a:p>
            <a:pPr marL="952500" lvl="1" indent="-495300" algn="l">
              <a:lnSpc>
                <a:spcPct val="120000"/>
              </a:lnSpc>
              <a:buFont typeface="Wingdings" pitchFamily="2" charset="2"/>
              <a:buChar char="ü"/>
            </a:pPr>
            <a:r>
              <a:rPr lang="en-GB" sz="11200" b="1" dirty="0"/>
              <a:t>Every man, all races, and diverse cultures</a:t>
            </a:r>
          </a:p>
          <a:p>
            <a:pPr marL="952500" lvl="1" indent="-495300" algn="l">
              <a:lnSpc>
                <a:spcPct val="120000"/>
              </a:lnSpc>
              <a:buFont typeface="Wingdings" pitchFamily="2" charset="2"/>
              <a:buChar char="ü"/>
            </a:pPr>
            <a:r>
              <a:rPr lang="en-GB" sz="11200" b="1" dirty="0"/>
              <a:t>Once Spiritual dead, but made alive in Jesus</a:t>
            </a:r>
          </a:p>
          <a:p>
            <a:pPr marL="952500" lvl="1" indent="-495300" algn="l">
              <a:lnSpc>
                <a:spcPct val="120000"/>
              </a:lnSpc>
              <a:buFont typeface="Wingdings" pitchFamily="2" charset="2"/>
              <a:buChar char="ü"/>
            </a:pPr>
            <a:r>
              <a:rPr lang="en-GB" sz="11200" b="1" dirty="0"/>
              <a:t>Delivered and set free</a:t>
            </a:r>
          </a:p>
          <a:p>
            <a:pPr marL="952500" lvl="1" indent="-495300" algn="l">
              <a:lnSpc>
                <a:spcPct val="120000"/>
              </a:lnSpc>
              <a:buFont typeface="Wingdings" pitchFamily="2" charset="2"/>
              <a:buChar char="ü"/>
            </a:pPr>
            <a:r>
              <a:rPr lang="en-GB" sz="11200" b="1" dirty="0"/>
              <a:t>Filled with the Power of the Holy Spirit</a:t>
            </a:r>
          </a:p>
          <a:p>
            <a:pPr marL="952500" lvl="1" indent="-495300" algn="l">
              <a:lnSpc>
                <a:spcPct val="120000"/>
              </a:lnSpc>
              <a:buFont typeface="Wingdings" pitchFamily="2" charset="2"/>
              <a:buChar char="ü"/>
            </a:pPr>
            <a:r>
              <a:rPr lang="en-GB" sz="11200" b="1" dirty="0"/>
              <a:t>Ordinary men made extraordinary by the Holy Spirit to reach and minister to other men</a:t>
            </a:r>
          </a:p>
          <a:p>
            <a:pPr algn="l"/>
            <a:endParaRPr lang="en-US" dirty="0"/>
          </a:p>
        </p:txBody>
      </p:sp>
    </p:spTree>
    <p:extLst>
      <p:ext uri="{BB962C8B-B14F-4D97-AF65-F5344CB8AC3E}">
        <p14:creationId xmlns:p14="http://schemas.microsoft.com/office/powerpoint/2010/main" val="6104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57934"/>
            <a:ext cx="4495800" cy="646331"/>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3600" b="1" kern="1200" dirty="0">
                <a:solidFill>
                  <a:schemeClr val="dk1"/>
                </a:solidFill>
                <a:latin typeface="Cooper Black"/>
                <a:ea typeface="+mn-ea"/>
                <a:cs typeface="Cooper Black"/>
              </a:rPr>
              <a:t>WHO WE ARE </a:t>
            </a:r>
          </a:p>
        </p:txBody>
      </p:sp>
      <p:sp>
        <p:nvSpPr>
          <p:cNvPr id="3" name="Subtitle 2"/>
          <p:cNvSpPr>
            <a:spLocks noGrp="1"/>
          </p:cNvSpPr>
          <p:nvPr>
            <p:ph type="subTitle" idx="1"/>
          </p:nvPr>
        </p:nvSpPr>
        <p:spPr>
          <a:xfrm>
            <a:off x="722376" y="1752600"/>
            <a:ext cx="7964424" cy="4114800"/>
          </a:xfrm>
        </p:spPr>
        <p:txBody>
          <a:bodyPr>
            <a:normAutofit/>
          </a:bodyPr>
          <a:lstStyle/>
          <a:p>
            <a:pPr marL="952500" lvl="1" indent="-495300" algn="l">
              <a:lnSpc>
                <a:spcPct val="150000"/>
              </a:lnSpc>
              <a:buFont typeface="Wingdings" pitchFamily="2" charset="2"/>
              <a:buChar char="ü"/>
            </a:pPr>
            <a:r>
              <a:rPr lang="en-GB" b="1" dirty="0"/>
              <a:t>Fellowship of Christian Laymen – Businessmen and Professionals</a:t>
            </a:r>
          </a:p>
          <a:p>
            <a:pPr marL="952500" lvl="1" indent="-495300" algn="l">
              <a:lnSpc>
                <a:spcPct val="150000"/>
              </a:lnSpc>
              <a:buFont typeface="Wingdings" pitchFamily="2" charset="2"/>
              <a:buChar char="ü"/>
            </a:pPr>
            <a:r>
              <a:rPr lang="en-GB" b="1" dirty="0"/>
              <a:t>Fishers of men in the market place</a:t>
            </a:r>
          </a:p>
          <a:p>
            <a:pPr marL="952500" lvl="1" indent="-495300" algn="l">
              <a:lnSpc>
                <a:spcPct val="150000"/>
              </a:lnSpc>
              <a:buFont typeface="Wingdings" pitchFamily="2" charset="2"/>
              <a:buChar char="ü"/>
            </a:pPr>
            <a:r>
              <a:rPr lang="en-GB" b="1" dirty="0"/>
              <a:t>Part of a very important body that provides a wonderful place to find and experience a better kind of life  </a:t>
            </a:r>
          </a:p>
          <a:p>
            <a:pPr algn="l"/>
            <a:endParaRPr lang="en-GB" b="1" dirty="0"/>
          </a:p>
          <a:p>
            <a:pPr algn="l"/>
            <a:endParaRPr lang="en-US" dirty="0"/>
          </a:p>
        </p:txBody>
      </p:sp>
    </p:spTree>
    <p:extLst>
      <p:ext uri="{BB962C8B-B14F-4D97-AF65-F5344CB8AC3E}">
        <p14:creationId xmlns:p14="http://schemas.microsoft.com/office/powerpoint/2010/main" val="33991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55757"/>
            <a:ext cx="5715000" cy="707886"/>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WHO WE ARE NOT</a:t>
            </a:r>
          </a:p>
        </p:txBody>
      </p:sp>
      <p:sp>
        <p:nvSpPr>
          <p:cNvPr id="3" name="Subtitle 2"/>
          <p:cNvSpPr>
            <a:spLocks noGrp="1"/>
          </p:cNvSpPr>
          <p:nvPr>
            <p:ph type="subTitle" idx="1"/>
          </p:nvPr>
        </p:nvSpPr>
        <p:spPr>
          <a:xfrm>
            <a:off x="722376" y="2286000"/>
            <a:ext cx="7772400" cy="3810000"/>
          </a:xfrm>
        </p:spPr>
        <p:txBody>
          <a:bodyPr>
            <a:normAutofit fontScale="92500" lnSpcReduction="20000"/>
          </a:bodyPr>
          <a:lstStyle/>
          <a:p>
            <a:pPr algn="l">
              <a:lnSpc>
                <a:spcPct val="80000"/>
              </a:lnSpc>
            </a:pPr>
            <a:endParaRPr lang="en-GB" sz="4000" b="1" dirty="0"/>
          </a:p>
          <a:p>
            <a:pPr lvl="1" indent="-457200" algn="l" eaLnBrk="1" hangingPunct="1">
              <a:buFont typeface="Wingdings" panose="05000000000000000000" pitchFamily="2" charset="2"/>
              <a:buChar char="§"/>
            </a:pPr>
            <a:r>
              <a:rPr lang="en-GB" sz="3800" dirty="0">
                <a:latin typeface="Arial"/>
                <a:ea typeface="+mn-ea"/>
                <a:cs typeface="Arial"/>
              </a:rPr>
              <a:t>A church or another denomination</a:t>
            </a:r>
          </a:p>
          <a:p>
            <a:pPr lvl="1" indent="-457200" algn="l" eaLnBrk="1" hangingPunct="1">
              <a:buFont typeface="Wingdings" panose="05000000000000000000" pitchFamily="2" charset="2"/>
              <a:buChar char="§"/>
            </a:pPr>
            <a:endParaRPr lang="en-GB" sz="3800" dirty="0">
              <a:latin typeface="Arial"/>
              <a:ea typeface="+mn-ea"/>
              <a:cs typeface="Arial"/>
            </a:endParaRPr>
          </a:p>
          <a:p>
            <a:pPr lvl="1" indent="-457200" algn="l" eaLnBrk="1" hangingPunct="1">
              <a:buFont typeface="Wingdings" panose="05000000000000000000" pitchFamily="2" charset="2"/>
              <a:buChar char="§"/>
            </a:pPr>
            <a:r>
              <a:rPr lang="en-GB" sz="3800" dirty="0">
                <a:latin typeface="Arial"/>
                <a:ea typeface="+mn-ea"/>
                <a:cs typeface="Arial"/>
              </a:rPr>
              <a:t>A social organisation</a:t>
            </a:r>
          </a:p>
          <a:p>
            <a:pPr lvl="1" indent="-457200" algn="l" eaLnBrk="1" hangingPunct="1">
              <a:buFont typeface="Wingdings" panose="05000000000000000000" pitchFamily="2" charset="2"/>
              <a:buChar char="§"/>
            </a:pPr>
            <a:endParaRPr lang="en-GB" sz="3800" dirty="0">
              <a:latin typeface="Arial"/>
              <a:ea typeface="+mn-ea"/>
              <a:cs typeface="Arial"/>
            </a:endParaRPr>
          </a:p>
          <a:p>
            <a:pPr lvl="1" indent="-457200" algn="l" eaLnBrk="1" hangingPunct="1">
              <a:buFont typeface="Wingdings" panose="05000000000000000000" pitchFamily="2" charset="2"/>
              <a:buChar char="§"/>
            </a:pPr>
            <a:r>
              <a:rPr lang="en-GB" sz="3800" dirty="0">
                <a:latin typeface="Arial"/>
                <a:ea typeface="+mn-ea"/>
                <a:cs typeface="Arial"/>
              </a:rPr>
              <a:t>A bless me club</a:t>
            </a:r>
          </a:p>
          <a:p>
            <a:pPr lvl="1" indent="-457200" algn="l" eaLnBrk="1" hangingPunct="1">
              <a:buFont typeface="Wingdings" panose="05000000000000000000" pitchFamily="2" charset="2"/>
              <a:buChar char="§"/>
            </a:pPr>
            <a:endParaRPr lang="en-GB" sz="3800" dirty="0">
              <a:latin typeface="Arial"/>
              <a:ea typeface="+mn-ea"/>
              <a:cs typeface="Arial"/>
            </a:endParaRPr>
          </a:p>
          <a:p>
            <a:pPr lvl="1" indent="-457200" algn="l" eaLnBrk="1" hangingPunct="1">
              <a:buFont typeface="Wingdings" panose="05000000000000000000" pitchFamily="2" charset="2"/>
              <a:buChar char="§"/>
            </a:pPr>
            <a:r>
              <a:rPr lang="en-GB" sz="3800" dirty="0">
                <a:latin typeface="Arial"/>
                <a:ea typeface="+mn-ea"/>
                <a:cs typeface="Arial"/>
              </a:rPr>
              <a:t>Association of Pastors</a:t>
            </a:r>
          </a:p>
          <a:p>
            <a:endParaRPr lang="en-US" dirty="0"/>
          </a:p>
        </p:txBody>
      </p:sp>
    </p:spTree>
    <p:extLst>
      <p:ext uri="{BB962C8B-B14F-4D97-AF65-F5344CB8AC3E}">
        <p14:creationId xmlns:p14="http://schemas.microsoft.com/office/powerpoint/2010/main" val="35732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
                                            <p:txEl>
                                              <p:pRg st="1" end="1"/>
                                            </p:txEl>
                                          </p:spTgt>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
                                            <p:txEl>
                                              <p:pRg st="3" end="3"/>
                                            </p:txEl>
                                          </p:spTgt>
                                        </p:tgtEl>
                                      </p:cBhvr>
                                      <p:by x="150000" y="150000"/>
                                    </p:animScale>
                                  </p:childTnLst>
                                </p:cTn>
                              </p:par>
                            </p:childTnLst>
                          </p:cTn>
                        </p:par>
                        <p:par>
                          <p:cTn id="10" fill="hold">
                            <p:stCondLst>
                              <p:cond delay="4000"/>
                            </p:stCondLst>
                            <p:childTnLst>
                              <p:par>
                                <p:cTn id="11" presetID="6" presetClass="emph" presetSubtype="0" fill="hold" nodeType="afterEffect">
                                  <p:stCondLst>
                                    <p:cond delay="0"/>
                                  </p:stCondLst>
                                  <p:childTnLst>
                                    <p:animScale>
                                      <p:cBhvr>
                                        <p:cTn id="12" dur="2000" fill="hold"/>
                                        <p:tgtEl>
                                          <p:spTgt spid="3">
                                            <p:txEl>
                                              <p:pRg st="5" end="5"/>
                                            </p:txEl>
                                          </p:spTgt>
                                        </p:tgtEl>
                                      </p:cBhvr>
                                      <p:by x="150000" y="150000"/>
                                    </p:animScale>
                                  </p:childTnLst>
                                </p:cTn>
                              </p:par>
                            </p:childTnLst>
                          </p:cTn>
                        </p:par>
                        <p:par>
                          <p:cTn id="13" fill="hold">
                            <p:stCondLst>
                              <p:cond delay="6000"/>
                            </p:stCondLst>
                            <p:childTnLst>
                              <p:par>
                                <p:cTn id="14" presetID="6" presetClass="emph" presetSubtype="0" fill="hold" nodeType="afterEffect">
                                  <p:stCondLst>
                                    <p:cond delay="0"/>
                                  </p:stCondLst>
                                  <p:childTnLst>
                                    <p:animScale>
                                      <p:cBhvr>
                                        <p:cTn id="15"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33400"/>
            <a:ext cx="7772400" cy="707886"/>
          </a:xfrm>
          <a:solidFill>
            <a:schemeClr val="tx2">
              <a:lumMod val="10000"/>
              <a:lumOff val="90000"/>
            </a:schemeClr>
          </a:solidFill>
          <a:ln w="9525">
            <a:noFill/>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buFont typeface="Wingdings" pitchFamily="-65" charset="2"/>
              <a:buNone/>
            </a:pPr>
            <a:r>
              <a:rPr lang="en-US" sz="4000" b="1" kern="1200" dirty="0">
                <a:solidFill>
                  <a:schemeClr val="dk1"/>
                </a:solidFill>
                <a:latin typeface="Cooper Black"/>
                <a:ea typeface="+mn-ea"/>
                <a:cs typeface="Cooper Black"/>
              </a:rPr>
              <a:t>WHAT IS OUR MISSION?</a:t>
            </a:r>
          </a:p>
        </p:txBody>
      </p:sp>
      <p:sp>
        <p:nvSpPr>
          <p:cNvPr id="3" name="Subtitle 2"/>
          <p:cNvSpPr>
            <a:spLocks noGrp="1"/>
          </p:cNvSpPr>
          <p:nvPr>
            <p:ph type="subTitle" idx="1"/>
          </p:nvPr>
        </p:nvSpPr>
        <p:spPr>
          <a:xfrm>
            <a:off x="722376" y="1371600"/>
            <a:ext cx="8040624" cy="5181600"/>
          </a:xfrm>
        </p:spPr>
        <p:txBody>
          <a:bodyPr/>
          <a:lstStyle/>
          <a:p>
            <a:pPr marL="952500" lvl="1" indent="-495300" algn="l">
              <a:buFont typeface="Wingdings" pitchFamily="2" charset="2"/>
              <a:buChar char="ü"/>
            </a:pPr>
            <a:r>
              <a:rPr lang="en-GB" b="1" dirty="0"/>
              <a:t>To reach men in all nations for Jesus Christ </a:t>
            </a:r>
          </a:p>
          <a:p>
            <a:pPr marL="952500" lvl="1" indent="-495300" algn="l">
              <a:buFont typeface="Wingdings" pitchFamily="2" charset="2"/>
              <a:buChar char="ü"/>
            </a:pPr>
            <a:r>
              <a:rPr lang="en-GB" b="1" dirty="0"/>
              <a:t>To call men back to God</a:t>
            </a:r>
          </a:p>
          <a:p>
            <a:pPr marL="952500" lvl="1" indent="-495300" algn="l">
              <a:buFont typeface="Wingdings" pitchFamily="2" charset="2"/>
              <a:buChar char="ü"/>
            </a:pPr>
            <a:r>
              <a:rPr lang="en-GB" b="1" dirty="0"/>
              <a:t>To help believers to be baptized in the Holy Spirit and to grow spiritually</a:t>
            </a:r>
          </a:p>
          <a:p>
            <a:pPr marL="952500" lvl="1" indent="-495300" algn="l">
              <a:buFont typeface="Wingdings" pitchFamily="2" charset="2"/>
              <a:buChar char="ü"/>
            </a:pPr>
            <a:r>
              <a:rPr lang="en-GB" b="1" dirty="0"/>
              <a:t>To train and equip men to fulfil the Great Commission</a:t>
            </a:r>
          </a:p>
          <a:p>
            <a:pPr marL="952500" lvl="1" indent="-495300" algn="l">
              <a:buFont typeface="Wingdings" pitchFamily="2" charset="2"/>
              <a:buChar char="ü"/>
            </a:pPr>
            <a:r>
              <a:rPr lang="en-GB" b="1" dirty="0"/>
              <a:t>To provide opportunity for Christian fellowship</a:t>
            </a:r>
          </a:p>
          <a:p>
            <a:pPr marL="952500" lvl="1" indent="-495300" algn="l">
              <a:buFont typeface="Wingdings" pitchFamily="2" charset="2"/>
              <a:buChar char="ü"/>
            </a:pPr>
            <a:r>
              <a:rPr lang="en-GB" b="1" dirty="0"/>
              <a:t>To bring greater unity among all people in the body of Christ</a:t>
            </a:r>
            <a:endParaRPr lang="en-US" dirty="0"/>
          </a:p>
        </p:txBody>
      </p:sp>
    </p:spTree>
    <p:extLst>
      <p:ext uri="{BB962C8B-B14F-4D97-AF65-F5344CB8AC3E}">
        <p14:creationId xmlns:p14="http://schemas.microsoft.com/office/powerpoint/2010/main" val="5551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colormaster">
  <a:themeElements>
    <a:clrScheme name="">
      <a:dk1>
        <a:srgbClr val="000000"/>
      </a:dk1>
      <a:lt1>
        <a:srgbClr val="008000"/>
      </a:lt1>
      <a:dk2>
        <a:srgbClr val="1C1C1C"/>
      </a:dk2>
      <a:lt2>
        <a:srgbClr val="4D4D4D"/>
      </a:lt2>
      <a:accent1>
        <a:srgbClr val="008000"/>
      </a:accent1>
      <a:accent2>
        <a:srgbClr val="00FFFF"/>
      </a:accent2>
      <a:accent3>
        <a:srgbClr val="AAC0AA"/>
      </a:accent3>
      <a:accent4>
        <a:srgbClr val="000000"/>
      </a:accent4>
      <a:accent5>
        <a:srgbClr val="AAC0AA"/>
      </a:accent5>
      <a:accent6>
        <a:srgbClr val="00E7E7"/>
      </a:accent6>
      <a:hlink>
        <a:srgbClr val="3366FF"/>
      </a:hlink>
      <a:folHlink>
        <a:srgbClr val="FFCC66"/>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lormaster">
  <a:themeElements>
    <a:clrScheme name="">
      <a:dk1>
        <a:srgbClr val="000000"/>
      </a:dk1>
      <a:lt1>
        <a:srgbClr val="008000"/>
      </a:lt1>
      <a:dk2>
        <a:srgbClr val="1C1C1C"/>
      </a:dk2>
      <a:lt2>
        <a:srgbClr val="4D4D4D"/>
      </a:lt2>
      <a:accent1>
        <a:srgbClr val="008000"/>
      </a:accent1>
      <a:accent2>
        <a:srgbClr val="00FFFF"/>
      </a:accent2>
      <a:accent3>
        <a:srgbClr val="AAC0AA"/>
      </a:accent3>
      <a:accent4>
        <a:srgbClr val="000000"/>
      </a:accent4>
      <a:accent5>
        <a:srgbClr val="AAC0AA"/>
      </a:accent5>
      <a:accent6>
        <a:srgbClr val="00E7E7"/>
      </a:accent6>
      <a:hlink>
        <a:srgbClr val="3366FF"/>
      </a:hlink>
      <a:folHlink>
        <a:srgbClr val="FFCC66"/>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lormaster">
  <a:themeElements>
    <a:clrScheme name="">
      <a:dk1>
        <a:srgbClr val="000000"/>
      </a:dk1>
      <a:lt1>
        <a:srgbClr val="669900"/>
      </a:lt1>
      <a:dk2>
        <a:srgbClr val="1C1C1C"/>
      </a:dk2>
      <a:lt2>
        <a:srgbClr val="4D4D4D"/>
      </a:lt2>
      <a:accent1>
        <a:srgbClr val="0066FF"/>
      </a:accent1>
      <a:accent2>
        <a:srgbClr val="99FF99"/>
      </a:accent2>
      <a:accent3>
        <a:srgbClr val="B8CAAA"/>
      </a:accent3>
      <a:accent4>
        <a:srgbClr val="000000"/>
      </a:accent4>
      <a:accent5>
        <a:srgbClr val="AAB8FF"/>
      </a:accent5>
      <a:accent6>
        <a:srgbClr val="8AE78A"/>
      </a:accent6>
      <a:hlink>
        <a:srgbClr val="CC9900"/>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lormaster">
  <a:themeElements>
    <a:clrScheme name="">
      <a:dk1>
        <a:srgbClr val="000000"/>
      </a:dk1>
      <a:lt1>
        <a:srgbClr val="669900"/>
      </a:lt1>
      <a:dk2>
        <a:srgbClr val="1C1C1C"/>
      </a:dk2>
      <a:lt2>
        <a:srgbClr val="4D4D4D"/>
      </a:lt2>
      <a:accent1>
        <a:srgbClr val="0066FF"/>
      </a:accent1>
      <a:accent2>
        <a:srgbClr val="99FF99"/>
      </a:accent2>
      <a:accent3>
        <a:srgbClr val="B8CAAA"/>
      </a:accent3>
      <a:accent4>
        <a:srgbClr val="000000"/>
      </a:accent4>
      <a:accent5>
        <a:srgbClr val="AAB8FF"/>
      </a:accent5>
      <a:accent6>
        <a:srgbClr val="8AE78A"/>
      </a:accent6>
      <a:hlink>
        <a:srgbClr val="CC9900"/>
      </a:hlink>
      <a:folHlink>
        <a:srgbClr val="FFCC66"/>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olormaster">
  <a:themeElements>
    <a:clrScheme name="">
      <a:dk1>
        <a:srgbClr val="000000"/>
      </a:dk1>
      <a:lt1>
        <a:srgbClr val="669900"/>
      </a:lt1>
      <a:dk2>
        <a:srgbClr val="1C1C1C"/>
      </a:dk2>
      <a:lt2>
        <a:srgbClr val="4D4D4D"/>
      </a:lt2>
      <a:accent1>
        <a:srgbClr val="0066FF"/>
      </a:accent1>
      <a:accent2>
        <a:srgbClr val="99FF99"/>
      </a:accent2>
      <a:accent3>
        <a:srgbClr val="B8CAAA"/>
      </a:accent3>
      <a:accent4>
        <a:srgbClr val="000000"/>
      </a:accent4>
      <a:accent5>
        <a:srgbClr val="AAB8FF"/>
      </a:accent5>
      <a:accent6>
        <a:srgbClr val="8AE78A"/>
      </a:accent6>
      <a:hlink>
        <a:srgbClr val="CC9900"/>
      </a:hlink>
      <a:folHlink>
        <a:srgbClr val="FFCC66"/>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olormaster">
  <a:themeElements>
    <a:clrScheme name="">
      <a:dk1>
        <a:srgbClr val="000000"/>
      </a:dk1>
      <a:lt1>
        <a:srgbClr val="0000CC"/>
      </a:lt1>
      <a:dk2>
        <a:srgbClr val="1C1C1C"/>
      </a:dk2>
      <a:lt2>
        <a:srgbClr val="4D4D4D"/>
      </a:lt2>
      <a:accent1>
        <a:srgbClr val="CC0066"/>
      </a:accent1>
      <a:accent2>
        <a:srgbClr val="3366FF"/>
      </a:accent2>
      <a:accent3>
        <a:srgbClr val="AAAAE2"/>
      </a:accent3>
      <a:accent4>
        <a:srgbClr val="000000"/>
      </a:accent4>
      <a:accent5>
        <a:srgbClr val="E2AAB8"/>
      </a:accent5>
      <a:accent6>
        <a:srgbClr val="2D5CE7"/>
      </a:accent6>
      <a:hlink>
        <a:srgbClr val="FF0000"/>
      </a:hlink>
      <a:folHlink>
        <a:srgbClr val="FFFF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olormaster">
  <a:themeElements>
    <a:clrScheme name="">
      <a:dk1>
        <a:srgbClr val="000000"/>
      </a:dk1>
      <a:lt1>
        <a:srgbClr val="0000CC"/>
      </a:lt1>
      <a:dk2>
        <a:srgbClr val="1C1C1C"/>
      </a:dk2>
      <a:lt2>
        <a:srgbClr val="4D4D4D"/>
      </a:lt2>
      <a:accent1>
        <a:srgbClr val="CC0066"/>
      </a:accent1>
      <a:accent2>
        <a:srgbClr val="3366FF"/>
      </a:accent2>
      <a:accent3>
        <a:srgbClr val="AAAAE2"/>
      </a:accent3>
      <a:accent4>
        <a:srgbClr val="000000"/>
      </a:accent4>
      <a:accent5>
        <a:srgbClr val="E2AAB8"/>
      </a:accent5>
      <a:accent6>
        <a:srgbClr val="2D5CE7"/>
      </a:accent6>
      <a:hlink>
        <a:srgbClr val="FF0000"/>
      </a:hlink>
      <a:folHlink>
        <a:srgbClr val="FFFF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olormaster">
  <a:themeElements>
    <a:clrScheme name="">
      <a:dk1>
        <a:srgbClr val="000000"/>
      </a:dk1>
      <a:lt1>
        <a:srgbClr val="0000CC"/>
      </a:lt1>
      <a:dk2>
        <a:srgbClr val="1C1C1C"/>
      </a:dk2>
      <a:lt2>
        <a:srgbClr val="4D4D4D"/>
      </a:lt2>
      <a:accent1>
        <a:srgbClr val="CC0066"/>
      </a:accent1>
      <a:accent2>
        <a:srgbClr val="3366FF"/>
      </a:accent2>
      <a:accent3>
        <a:srgbClr val="AAAAE2"/>
      </a:accent3>
      <a:accent4>
        <a:srgbClr val="000000"/>
      </a:accent4>
      <a:accent5>
        <a:srgbClr val="E2AAB8"/>
      </a:accent5>
      <a:accent6>
        <a:srgbClr val="2D5CE7"/>
      </a:accent6>
      <a:hlink>
        <a:srgbClr val="FF0000"/>
      </a:hlink>
      <a:folHlink>
        <a:srgbClr val="FFFF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005</Template>
  <TotalTime>6930</TotalTime>
  <Words>833</Words>
  <Application>Microsoft Office PowerPoint</Application>
  <PresentationFormat>On-screen Show (4:3)</PresentationFormat>
  <Paragraphs>136</Paragraphs>
  <Slides>18</Slides>
  <Notes>1</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18</vt:i4>
      </vt:variant>
    </vt:vector>
  </HeadingPairs>
  <TitlesOfParts>
    <vt:vector size="36" baseType="lpstr">
      <vt:lpstr>Agency FB</vt:lpstr>
      <vt:lpstr>Arial</vt:lpstr>
      <vt:lpstr>Arial Black</vt:lpstr>
      <vt:lpstr>BernhardMod BT</vt:lpstr>
      <vt:lpstr>Calibri</vt:lpstr>
      <vt:lpstr>Calibri Light</vt:lpstr>
      <vt:lpstr>Cooper Black</vt:lpstr>
      <vt:lpstr>Times New Roman</vt:lpstr>
      <vt:lpstr>Wingdings</vt:lpstr>
      <vt:lpstr>1_colormaster</vt:lpstr>
      <vt:lpstr>2_colormaster</vt:lpstr>
      <vt:lpstr>3_colormaster</vt:lpstr>
      <vt:lpstr>4_colormaster</vt:lpstr>
      <vt:lpstr>5_colormaster</vt:lpstr>
      <vt:lpstr>6_colormaster</vt:lpstr>
      <vt:lpstr>7_colormaster</vt:lpstr>
      <vt:lpstr>8_colormaster</vt:lpstr>
      <vt:lpstr>Retrospect</vt:lpstr>
      <vt:lpstr>PowerPoint Presentation</vt:lpstr>
      <vt:lpstr>THE ROOT WORD </vt:lpstr>
      <vt:lpstr>WHO HAD A COMPLAINT?  WHO RAISED THE QUESTION? WHO GOT THE ANSWER?</vt:lpstr>
      <vt:lpstr>WHAT ARE OUR OBJECTIVES?</vt:lpstr>
      <vt:lpstr>WHAT IS THE FGBMFI VISION?</vt:lpstr>
      <vt:lpstr>WHAT DOES THE VISION SAY?</vt:lpstr>
      <vt:lpstr>WHO WE ARE </vt:lpstr>
      <vt:lpstr>WHO WE ARE NOT</vt:lpstr>
      <vt:lpstr>WHAT IS OUR MISSION?</vt:lpstr>
      <vt:lpstr>WHAT METHODS DO WE EMPLOY?</vt:lpstr>
      <vt:lpstr>WHERE DO WE EMPLOY OUR METHODS AND HOW?</vt:lpstr>
      <vt:lpstr>WHAT RESULTS VALIDATE THE VISION?</vt:lpstr>
      <vt:lpstr>WHAT RESULTS VALIDATE THE VISION? CONT’D</vt:lpstr>
      <vt:lpstr>WHAT RESULTS VALIDATE THE VISION? CONT’D</vt:lpstr>
      <vt:lpstr>WHAT ROLE DOES A MEMBER PLAY IN THE VISION? </vt:lpstr>
      <vt:lpstr>WHAT DO MEMBERS GAIN WHO RUN WITH THE VISION?</vt:lpstr>
      <vt:lpstr>WHAT DO MEMBERS GAIN WHO  RUN WITH THE VISION? CONT’D</vt:lpstr>
      <vt:lpstr>FINAL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Effectively for EVANGELISM</dc:title>
  <dc:creator>Abiodun Fijabi</dc:creator>
  <cp:lastModifiedBy>sunny ukpai</cp:lastModifiedBy>
  <cp:revision>103</cp:revision>
  <dcterms:created xsi:type="dcterms:W3CDTF">2012-09-29T06:02:10Z</dcterms:created>
  <dcterms:modified xsi:type="dcterms:W3CDTF">2021-09-24T07:22:50Z</dcterms:modified>
</cp:coreProperties>
</file>