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sldIdLst>
    <p:sldId id="256" r:id="rId2"/>
    <p:sldId id="257" r:id="rId3"/>
    <p:sldId id="258" r:id="rId4"/>
    <p:sldId id="259" r:id="rId5"/>
    <p:sldId id="260" r:id="rId6"/>
    <p:sldId id="261" r:id="rId7"/>
    <p:sldId id="276" r:id="rId8"/>
    <p:sldId id="277" r:id="rId9"/>
    <p:sldId id="280" r:id="rId10"/>
    <p:sldId id="281" r:id="rId11"/>
    <p:sldId id="264" r:id="rId12"/>
    <p:sldId id="282" r:id="rId13"/>
    <p:sldId id="283" r:id="rId14"/>
    <p:sldId id="284" r:id="rId15"/>
    <p:sldId id="285" r:id="rId16"/>
    <p:sldId id="286" r:id="rId17"/>
    <p:sldId id="279" r:id="rId18"/>
    <p:sldId id="287" r:id="rId19"/>
    <p:sldId id="288" r:id="rId20"/>
    <p:sldId id="28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5" autoAdjust="0"/>
    <p:restoredTop sz="94660"/>
  </p:normalViewPr>
  <p:slideViewPr>
    <p:cSldViewPr snapToGrid="0">
      <p:cViewPr varScale="1">
        <p:scale>
          <a:sx n="114" d="100"/>
          <a:sy n="114" d="100"/>
        </p:scale>
        <p:origin x="18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83284890-85D2-4D7B-8EF5-15A9C1DB8F42}" type="datetimeFigureOut">
              <a:rPr lang="en-US" smtClean="0"/>
              <a:pPr/>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670560" y="530352"/>
            <a:ext cx="1091184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157CC2-0FC8-4686-B024-99790E0F5162}"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33405"/>
            <a:ext cx="26416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711200" y="533403"/>
            <a:ext cx="79248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764DA5-CD3D-4590-A511-FCD3BC7A793E}"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lstStyle/>
          <a:p>
            <a:r>
              <a:rPr kumimoji="0" lang="en-US"/>
              <a:t>Click to edit Master title style</a:t>
            </a:r>
          </a:p>
        </p:txBody>
      </p:sp>
      <p:sp>
        <p:nvSpPr>
          <p:cNvPr id="3" name="Content Placeholder 2"/>
          <p:cNvSpPr>
            <a:spLocks noGrp="1"/>
          </p:cNvSpPr>
          <p:nvPr>
            <p:ph idx="1"/>
          </p:nvPr>
        </p:nvSpPr>
        <p:spPr>
          <a:xfrm>
            <a:off x="670560" y="530352"/>
            <a:ext cx="1091184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F5661D-6934-4B32-B92C-470368BF1EC6}"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548D31E-DCDA-41A7-9C67-C4B11B94D21D}" type="datetimeFigureOut">
              <a:rPr lang="en-US" smtClean="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B3762C0-B258-48F1-ADE6-176B4174CCDD}" type="datetimeFigureOut">
              <a:rPr lang="en-US" smtClean="0"/>
              <a:pPr/>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smtClean="0"/>
              <a:pPr/>
              <a:t>3/13/2020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CA4E7D1B-D673-4CF6-8672-009D42ABD2A0}" type="datetimeFigureOut">
              <a:rPr lang="en-US" smtClean="0"/>
              <a:pPr/>
              <a:t>3/13/2020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A16AA21-1863-4931-97CB-99D0A168701B}" type="datetimeFigureOut">
              <a:rPr lang="en-US" smtClean="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72C379-9A7C-4C87-A116-CBE9F58B04C5}" type="datetimeFigureOut">
              <a:rPr lang="en-US" smtClean="0"/>
              <a:pPr/>
              <a:t>3/13/2020</a:t>
            </a:fld>
            <a:endParaRPr lang="en-US" dirty="0"/>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3" name="Picture Placeholder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670560" y="4985590"/>
            <a:ext cx="1091184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664C608-40B1-4030-A28D-5B74BC98ADCE}" type="datetimeFigureOut">
              <a:rPr lang="en-US" smtClean="0"/>
              <a:pPr/>
              <a:t>3/13/2020</a:t>
            </a:fld>
            <a:endParaRPr lang="en-US" dirty="0"/>
          </a:p>
        </p:txBody>
      </p:sp>
      <p:sp>
        <p:nvSpPr>
          <p:cNvPr id="18" name="Footer Placeholder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oleObject" Target="../embeddings/oleObject1.bin"/><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jpeg"/><Relationship Id="rId5" Type="http://schemas.openxmlformats.org/officeDocument/2006/relationships/hyperlink" Target="http://images.search.yahoo.com/search/images/view?back=http://images.search.yahoo.com/search/images?p=leadership&amp;ei=UTF-8&amp;js=1&amp;ni=20&amp;fr=my-vert-img-top&amp;b=21&amp;w=251&amp;h=256&amp;imgurl=reformedblacksofamerica.org/blog1/media/1/20060706-Leadership.jpg&amp;rurl=http://www.reformedblacksofamerica.org/blog1/index.php&amp;size=10.7kB&amp;name=20060706-Leadership.jpg&amp;p=leadership&amp;type=jpeg&amp;no=21&amp;tt=1,576,061&amp;oid=c47a0ae8c28494dc&amp;ei=UTF-8" TargetMode="Externa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55BC9-2D92-4B4B-98C3-5C1A17B2D865}"/>
              </a:ext>
            </a:extLst>
          </p:cNvPr>
          <p:cNvSpPr>
            <a:spLocks noGrp="1"/>
          </p:cNvSpPr>
          <p:nvPr>
            <p:ph type="ctrTitle"/>
          </p:nvPr>
        </p:nvSpPr>
        <p:spPr>
          <a:xfrm>
            <a:off x="1799820" y="1324322"/>
            <a:ext cx="9948236" cy="4329615"/>
          </a:xfrm>
          <a:gradFill flip="none" rotWithShape="1">
            <a:gsLst>
              <a:gs pos="0">
                <a:schemeClr val="bg2">
                  <a:lumMod val="90000"/>
                  <a:tint val="66000"/>
                  <a:satMod val="160000"/>
                </a:schemeClr>
              </a:gs>
              <a:gs pos="50000">
                <a:schemeClr val="bg2">
                  <a:lumMod val="90000"/>
                  <a:tint val="44500"/>
                  <a:satMod val="160000"/>
                </a:schemeClr>
              </a:gs>
              <a:gs pos="100000">
                <a:schemeClr val="bg2">
                  <a:lumMod val="90000"/>
                  <a:tint val="23500"/>
                  <a:satMod val="160000"/>
                </a:schemeClr>
              </a:gs>
            </a:gsLst>
            <a:lin ang="8100000" scaled="1"/>
            <a:tileRect/>
          </a:gradFill>
          <a:effectLst>
            <a:softEdge rad="127000"/>
          </a:effectLst>
        </p:spPr>
        <p:txBody>
          <a:bodyPr>
            <a:noAutofit/>
          </a:bodyPr>
          <a:lstStyle/>
          <a:p>
            <a:pPr algn="ctr"/>
            <a:r>
              <a:rPr lang="en-GB" sz="7200" b="1" dirty="0">
                <a:latin typeface="Arial" panose="020B0604020202020204" pitchFamily="34" charset="0"/>
                <a:cs typeface="Arial" panose="020B0604020202020204" pitchFamily="34" charset="0"/>
              </a:rPr>
              <a:t>THE FGBMFI VISION, MISSION AND COMMITMENT TO OUR CORE VALUES</a:t>
            </a:r>
            <a:endParaRPr lang="en-GB" sz="7200" dirty="0">
              <a:latin typeface="Arial" panose="020B0604020202020204" pitchFamily="34" charset="0"/>
              <a:cs typeface="Arial" panose="020B0604020202020204" pitchFamily="34" charset="0"/>
            </a:endParaRPr>
          </a:p>
        </p:txBody>
      </p:sp>
      <p:sp>
        <p:nvSpPr>
          <p:cNvPr id="4" name="Footer Placeholder 2"/>
          <p:cNvSpPr>
            <a:spLocks noGrp="1"/>
          </p:cNvSpPr>
          <p:nvPr>
            <p:ph type="ftr" sz="quarter" idx="11"/>
          </p:nvPr>
        </p:nvSpPr>
        <p:spPr bwMode="auto">
          <a:xfrm>
            <a:off x="1923394" y="5978251"/>
            <a:ext cx="8552256" cy="6905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a:spcBef>
                <a:spcPts val="600"/>
              </a:spcBef>
              <a:buClr>
                <a:schemeClr val="tx2"/>
              </a:buClr>
              <a:buSzPct val="73000"/>
              <a:buFont typeface="Wingdings 2" pitchFamily="18" charset="2"/>
              <a:buChar char=""/>
              <a:defRPr sz="2600">
                <a:solidFill>
                  <a:schemeClr val="tx1"/>
                </a:solidFill>
                <a:latin typeface="Trebuchet MS" pitchFamily="34" charset="0"/>
              </a:defRPr>
            </a:lvl1pPr>
            <a:lvl2pPr marL="742950" indent="-285750">
              <a:spcBef>
                <a:spcPts val="500"/>
              </a:spcBef>
              <a:buClr>
                <a:srgbClr val="F9B639"/>
              </a:buClr>
              <a:buSzPct val="80000"/>
              <a:buFont typeface="Wingdings 2" pitchFamily="18" charset="2"/>
              <a:buChar char=""/>
              <a:defRPr sz="2300">
                <a:solidFill>
                  <a:srgbClr val="6C6C6C"/>
                </a:solidFill>
                <a:latin typeface="Trebuchet MS" pitchFamily="34" charset="0"/>
              </a:defRPr>
            </a:lvl2pPr>
            <a:lvl3pPr marL="1143000" indent="-228600">
              <a:spcBef>
                <a:spcPts val="400"/>
              </a:spcBef>
              <a:buClr>
                <a:srgbClr val="F9B639"/>
              </a:buClr>
              <a:buSzPct val="60000"/>
              <a:buFont typeface="Wingdings" pitchFamily="2" charset="2"/>
              <a:buChar char=""/>
              <a:defRPr sz="2000">
                <a:solidFill>
                  <a:schemeClr val="tx1"/>
                </a:solidFill>
                <a:latin typeface="Trebuchet MS" pitchFamily="34" charset="0"/>
              </a:defRPr>
            </a:lvl3pPr>
            <a:lvl4pPr marL="1600200" indent="-228600">
              <a:spcBef>
                <a:spcPct val="20000"/>
              </a:spcBef>
              <a:buClr>
                <a:srgbClr val="F9B639"/>
              </a:buClr>
              <a:buSzPct val="80000"/>
              <a:buFont typeface="Wingdings 2" pitchFamily="18" charset="2"/>
              <a:buChar char=""/>
              <a:defRPr sz="2000">
                <a:solidFill>
                  <a:srgbClr val="6C6C6C"/>
                </a:solidFill>
                <a:latin typeface="Trebuchet MS" pitchFamily="34" charset="0"/>
              </a:defRPr>
            </a:lvl4pPr>
            <a:lvl5pPr marL="2057400" indent="-228600">
              <a:spcBef>
                <a:spcPts val="400"/>
              </a:spcBef>
              <a:buClr>
                <a:srgbClr val="F9B639"/>
              </a:buClr>
              <a:buSzPct val="70000"/>
              <a:buFont typeface="Wingdings" pitchFamily="2" charset="2"/>
              <a:buChar char=""/>
              <a:defRPr>
                <a:solidFill>
                  <a:schemeClr val="tx1"/>
                </a:solidFill>
                <a:latin typeface="Trebuchet MS" pitchFamily="34" charset="0"/>
              </a:defRPr>
            </a:lvl5pPr>
            <a:lvl6pPr marL="2514600" indent="-228600" eaLnBrk="0" fontAlgn="base" hangingPunct="0">
              <a:spcBef>
                <a:spcPts val="400"/>
              </a:spcBef>
              <a:spcAft>
                <a:spcPct val="0"/>
              </a:spcAft>
              <a:buClr>
                <a:srgbClr val="F9B639"/>
              </a:buClr>
              <a:buSzPct val="70000"/>
              <a:buFont typeface="Wingdings" pitchFamily="2" charset="2"/>
              <a:buChar char=""/>
              <a:defRPr>
                <a:solidFill>
                  <a:schemeClr val="tx1"/>
                </a:solidFill>
                <a:latin typeface="Trebuchet MS" pitchFamily="34" charset="0"/>
              </a:defRPr>
            </a:lvl6pPr>
            <a:lvl7pPr marL="2971800" indent="-228600" eaLnBrk="0" fontAlgn="base" hangingPunct="0">
              <a:spcBef>
                <a:spcPts val="400"/>
              </a:spcBef>
              <a:spcAft>
                <a:spcPct val="0"/>
              </a:spcAft>
              <a:buClr>
                <a:srgbClr val="F9B639"/>
              </a:buClr>
              <a:buSzPct val="70000"/>
              <a:buFont typeface="Wingdings" pitchFamily="2" charset="2"/>
              <a:buChar char=""/>
              <a:defRPr>
                <a:solidFill>
                  <a:schemeClr val="tx1"/>
                </a:solidFill>
                <a:latin typeface="Trebuchet MS" pitchFamily="34" charset="0"/>
              </a:defRPr>
            </a:lvl7pPr>
            <a:lvl8pPr marL="3429000" indent="-228600" eaLnBrk="0" fontAlgn="base" hangingPunct="0">
              <a:spcBef>
                <a:spcPts val="400"/>
              </a:spcBef>
              <a:spcAft>
                <a:spcPct val="0"/>
              </a:spcAft>
              <a:buClr>
                <a:srgbClr val="F9B639"/>
              </a:buClr>
              <a:buSzPct val="70000"/>
              <a:buFont typeface="Wingdings" pitchFamily="2" charset="2"/>
              <a:buChar char=""/>
              <a:defRPr>
                <a:solidFill>
                  <a:schemeClr val="tx1"/>
                </a:solidFill>
                <a:latin typeface="Trebuchet MS" pitchFamily="34" charset="0"/>
              </a:defRPr>
            </a:lvl8pPr>
            <a:lvl9pPr marL="3886200" indent="-228600" eaLnBrk="0" fontAlgn="base" hangingPunct="0">
              <a:spcBef>
                <a:spcPts val="400"/>
              </a:spcBef>
              <a:spcAft>
                <a:spcPct val="0"/>
              </a:spcAft>
              <a:buClr>
                <a:srgbClr val="F9B639"/>
              </a:buClr>
              <a:buSzPct val="70000"/>
              <a:buFont typeface="Wingdings" pitchFamily="2" charset="2"/>
              <a:buChar char=""/>
              <a:defRPr>
                <a:solidFill>
                  <a:schemeClr val="tx1"/>
                </a:solidFill>
                <a:latin typeface="Trebuchet MS" pitchFamily="34" charset="0"/>
              </a:defRPr>
            </a:lvl9pPr>
          </a:lstStyle>
          <a:p>
            <a:pPr algn="ctr">
              <a:spcBef>
                <a:spcPct val="0"/>
              </a:spcBef>
              <a:buClrTx/>
              <a:buSzTx/>
              <a:buFontTx/>
              <a:buNone/>
              <a:defRPr/>
            </a:pPr>
            <a:r>
              <a:rPr lang="en-GB" altLang="en-US" sz="2000" spc="600" dirty="0">
                <a:solidFill>
                  <a:schemeClr val="tx2"/>
                </a:solidFill>
                <a:latin typeface="+mn-lt"/>
              </a:rPr>
              <a:t>FGBMFI-Nigeria    2020 ALTS   NT2002</a:t>
            </a:r>
          </a:p>
        </p:txBody>
      </p:sp>
      <p:pic>
        <p:nvPicPr>
          <p:cNvPr id="3" name="Picture 2" descr="C:\Documents and Settings\Olufemi Oladele\My Documents\My Pictures\LogoFGBMFI1.jpg"/>
          <p:cNvPicPr>
            <a:picLocks noChangeAspect="1" noChangeArrowheads="1"/>
          </p:cNvPicPr>
          <p:nvPr/>
        </p:nvPicPr>
        <p:blipFill>
          <a:blip r:embed="rId2">
            <a:extLst>
              <a:ext uri="{28A0092B-C50C-407E-A947-70E740481C1C}">
                <a14:useLocalDpi xmlns:a14="http://schemas.microsoft.com/office/drawing/2010/main" val="0"/>
              </a:ext>
            </a:extLst>
          </a:blip>
          <a:srcRect l="7381" r="6779" b="4800"/>
          <a:stretch>
            <a:fillRect/>
          </a:stretch>
        </p:blipFill>
        <p:spPr bwMode="auto">
          <a:xfrm>
            <a:off x="357445" y="229014"/>
            <a:ext cx="1487120" cy="142967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8916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055" y="0"/>
            <a:ext cx="10367889" cy="1015663"/>
          </a:xfrm>
          <a:prstGeom prst="rect">
            <a:avLst/>
          </a:prstGeom>
          <a:solidFill>
            <a:schemeClr val="accent4"/>
          </a:solidFill>
        </p:spPr>
        <p:txBody>
          <a:bodyPr wrap="square">
            <a:spAutoFit/>
          </a:bodyPr>
          <a:lstStyle/>
          <a:p>
            <a:pPr algn="ctr"/>
            <a:r>
              <a:rPr lang="en-GB" sz="6000" dirty="0">
                <a:latin typeface="Arial" panose="020B0604020202020204" pitchFamily="34" charset="0"/>
                <a:cs typeface="Arial" panose="020B0604020202020204" pitchFamily="34" charset="0"/>
              </a:rPr>
              <a:t>OUR 6 FOLD MISSION</a:t>
            </a:r>
          </a:p>
        </p:txBody>
      </p:sp>
      <p:sp>
        <p:nvSpPr>
          <p:cNvPr id="7" name="Shape 50"/>
          <p:cNvSpPr txBox="1">
            <a:spLocks/>
          </p:cNvSpPr>
          <p:nvPr/>
        </p:nvSpPr>
        <p:spPr>
          <a:xfrm>
            <a:off x="912054" y="1275647"/>
            <a:ext cx="10367889" cy="463232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31775" indent="-231775" algn="l" defTabSz="357188">
              <a:spcBef>
                <a:spcPct val="0"/>
              </a:spcBef>
              <a:buFontTx/>
              <a:buChar char="•"/>
            </a:pPr>
            <a:r>
              <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rPr>
              <a:t>To reach all nations for Christ</a:t>
            </a:r>
          </a:p>
          <a:p>
            <a:pPr algn="l" defTabSz="357188">
              <a:spcBef>
                <a:spcPct val="0"/>
              </a:spcBef>
            </a:pPr>
            <a:endPar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endParaRPr>
          </a:p>
          <a:p>
            <a:pPr marL="231775" indent="-231775" algn="l" defTabSz="357188">
              <a:spcBef>
                <a:spcPct val="0"/>
              </a:spcBef>
              <a:buFontTx/>
              <a:buChar char="•"/>
            </a:pPr>
            <a:r>
              <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rPr>
              <a:t>To call men back to God</a:t>
            </a:r>
          </a:p>
          <a:p>
            <a:pPr algn="l" defTabSz="357188">
              <a:spcBef>
                <a:spcPct val="0"/>
              </a:spcBef>
            </a:pPr>
            <a:endPar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endParaRPr>
          </a:p>
          <a:p>
            <a:pPr marL="231775" indent="-231775" algn="l" defTabSz="357188">
              <a:spcBef>
                <a:spcPct val="0"/>
              </a:spcBef>
              <a:buFontTx/>
              <a:buChar char="•"/>
            </a:pPr>
            <a:r>
              <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rPr>
              <a:t>To help believers to be baptized in the HS and to grow spiritually</a:t>
            </a:r>
          </a:p>
          <a:p>
            <a:pPr algn="l" defTabSz="357188">
              <a:spcBef>
                <a:spcPct val="0"/>
              </a:spcBef>
            </a:pPr>
            <a:endPar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endParaRPr>
          </a:p>
          <a:p>
            <a:pPr marL="231775" indent="-231775" algn="l" defTabSz="357188">
              <a:spcBef>
                <a:spcPct val="0"/>
              </a:spcBef>
              <a:buFontTx/>
              <a:buChar char="•"/>
            </a:pPr>
            <a:r>
              <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rPr>
              <a:t>To train and equip men to fulfill the great commission </a:t>
            </a:r>
          </a:p>
          <a:p>
            <a:pPr algn="l" defTabSz="357188">
              <a:spcBef>
                <a:spcPct val="0"/>
              </a:spcBef>
            </a:pPr>
            <a:endPar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endParaRPr>
          </a:p>
          <a:p>
            <a:pPr marL="231775" indent="-231775" algn="l" defTabSz="357188">
              <a:spcBef>
                <a:spcPct val="0"/>
              </a:spcBef>
              <a:buFontTx/>
              <a:buChar char="•"/>
            </a:pPr>
            <a:r>
              <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rPr>
              <a:t>To provide opportunity for Christian fellowship</a:t>
            </a:r>
          </a:p>
          <a:p>
            <a:pPr algn="l" defTabSz="357188">
              <a:spcBef>
                <a:spcPct val="0"/>
              </a:spcBef>
            </a:pPr>
            <a:endPar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endParaRPr>
          </a:p>
          <a:p>
            <a:pPr marL="231775" indent="-231775" algn="l" defTabSz="357188">
              <a:spcBef>
                <a:spcPct val="0"/>
              </a:spcBef>
              <a:buFontTx/>
              <a:buChar char="•"/>
            </a:pPr>
            <a:r>
              <a:rPr lang="en-US" altLang="en-US" sz="3000" b="1" dirty="0">
                <a:solidFill>
                  <a:srgbClr val="000000"/>
                </a:solidFill>
                <a:latin typeface="Arial" panose="020B0604020202020204" pitchFamily="34" charset="0"/>
                <a:cs typeface="Arial" panose="020B0604020202020204" pitchFamily="34" charset="0"/>
                <a:sym typeface="Helvetica" panose="020B0604020202020204" pitchFamily="34" charset="0"/>
              </a:rPr>
              <a:t>To bring greater unity among all people in the body of Christ</a:t>
            </a:r>
          </a:p>
        </p:txBody>
      </p:sp>
      <p:pic>
        <p:nvPicPr>
          <p:cNvPr id="5"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150884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DDEED3D-7915-4544-81F5-FC980448F0F1}"/>
              </a:ext>
            </a:extLst>
          </p:cNvPr>
          <p:cNvSpPr>
            <a:spLocks noGrp="1" noChangeArrowheads="1"/>
          </p:cNvSpPr>
          <p:nvPr>
            <p:ph type="title"/>
          </p:nvPr>
        </p:nvSpPr>
        <p:spPr>
          <a:xfrm>
            <a:off x="900332" y="68998"/>
            <a:ext cx="10424160" cy="1325563"/>
          </a:xfrm>
        </p:spPr>
        <p:txBody>
          <a:bodyPr/>
          <a:lstStyle/>
          <a:p>
            <a:pPr algn="ctr" eaLnBrk="1" hangingPunct="1">
              <a:defRPr/>
            </a:pPr>
            <a:r>
              <a:rPr lang="en-US" sz="6000" b="1" dirty="0">
                <a:latin typeface="Arial" panose="020B0604020202020204" pitchFamily="34" charset="0"/>
                <a:cs typeface="Arial" panose="020B0604020202020204" pitchFamily="34" charset="0"/>
              </a:rPr>
              <a:t>Why vision and mission?</a:t>
            </a:r>
          </a:p>
        </p:txBody>
      </p:sp>
      <p:graphicFrame>
        <p:nvGraphicFramePr>
          <p:cNvPr id="1026" name="Object 5">
            <a:extLst>
              <a:ext uri="{FF2B5EF4-FFF2-40B4-BE49-F238E27FC236}">
                <a16:creationId xmlns:a16="http://schemas.microsoft.com/office/drawing/2014/main" id="{6CFE2584-56E7-4BA1-98CE-782DF88C41FD}"/>
              </a:ext>
            </a:extLst>
          </p:cNvPr>
          <p:cNvGraphicFramePr>
            <a:graphicFrameLocks noGrp="1" noChangeAspect="1"/>
          </p:cNvGraphicFramePr>
          <p:nvPr>
            <p:ph idx="1"/>
          </p:nvPr>
        </p:nvGraphicFramePr>
        <p:xfrm>
          <a:off x="1757363" y="3305175"/>
          <a:ext cx="1438275" cy="3095625"/>
        </p:xfrm>
        <a:graphic>
          <a:graphicData uri="http://schemas.openxmlformats.org/presentationml/2006/ole">
            <mc:AlternateContent xmlns:mc="http://schemas.openxmlformats.org/markup-compatibility/2006">
              <mc:Choice xmlns:v="urn:schemas-microsoft-com:vml" Requires="v">
                <p:oleObj spid="_x0000_s3092" r:id="rId3" imgW="1857375" imgH="3995738" progId="">
                  <p:embed/>
                </p:oleObj>
              </mc:Choice>
              <mc:Fallback>
                <p:oleObj r:id="rId3" imgW="1857375" imgH="3995738" progId="">
                  <p:embed/>
                  <p:pic>
                    <p:nvPicPr>
                      <p:cNvPr id="0" name="Picture 18"/>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7363" y="3305175"/>
                        <a:ext cx="1438275" cy="3095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0" name="Picture 15" descr="Go to fullsize image">
            <a:hlinkClick r:id="rId5"/>
            <a:extLst>
              <a:ext uri="{FF2B5EF4-FFF2-40B4-BE49-F238E27FC236}">
                <a16:creationId xmlns:a16="http://schemas.microsoft.com/office/drawing/2014/main" id="{914D1F5D-4B80-447C-88EE-472959B8070A}"/>
              </a:ext>
            </a:extLst>
          </p:cNvPr>
          <p:cNvPicPr>
            <a:picLocks noGrp="1" noChangeAspect="1" noChangeArrowheads="1"/>
          </p:cNvPicPr>
          <p:nvPr>
            <p:ph type="body" idx="4294967295"/>
          </p:nvPr>
        </p:nvPicPr>
        <p:blipFill>
          <a:blip r:embed="rId6">
            <a:extLst>
              <a:ext uri="{28A0092B-C50C-407E-A947-70E740481C1C}">
                <a14:useLocalDpi xmlns:a14="http://schemas.microsoft.com/office/drawing/2010/main" val="0"/>
              </a:ext>
            </a:extLst>
          </a:blip>
          <a:srcRect/>
          <a:stretch>
            <a:fillRect/>
          </a:stretch>
        </p:blipFill>
        <p:spPr>
          <a:xfrm>
            <a:off x="1049256" y="1430265"/>
            <a:ext cx="2057400" cy="1698625"/>
          </a:xfrm>
          <a:noFill/>
          <a:extLst>
            <a:ext uri="{909E8E84-426E-40DD-AFC4-6F175D3DCCD1}">
              <a14:hiddenFill xmlns:a14="http://schemas.microsoft.com/office/drawing/2010/main">
                <a:solidFill>
                  <a:srgbClr val="FFFFFF"/>
                </a:solidFill>
              </a14:hiddenFill>
            </a:ext>
          </a:extLst>
        </p:spPr>
      </p:pic>
      <p:pic>
        <p:nvPicPr>
          <p:cNvPr id="1029" name="Picture 4">
            <a:extLst>
              <a:ext uri="{FF2B5EF4-FFF2-40B4-BE49-F238E27FC236}">
                <a16:creationId xmlns:a16="http://schemas.microsoft.com/office/drawing/2014/main" id="{34DCDA80-3A5D-4756-BC02-947646D4865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90117" y="1371600"/>
            <a:ext cx="2560297" cy="1698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Rectangle 12">
            <a:extLst>
              <a:ext uri="{FF2B5EF4-FFF2-40B4-BE49-F238E27FC236}">
                <a16:creationId xmlns:a16="http://schemas.microsoft.com/office/drawing/2014/main" id="{2F0B3A51-F316-4964-9DE7-90A85B85D01C}"/>
              </a:ext>
            </a:extLst>
          </p:cNvPr>
          <p:cNvSpPr>
            <a:spLocks noChangeArrowheads="1"/>
          </p:cNvSpPr>
          <p:nvPr/>
        </p:nvSpPr>
        <p:spPr bwMode="auto">
          <a:xfrm>
            <a:off x="3733800" y="1676401"/>
            <a:ext cx="15167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a:solidFill>
                  <a:srgbClr val="000000"/>
                </a:solidFill>
                <a:latin typeface="Arial" panose="020B0604020202020204" pitchFamily="34" charset="0"/>
              </a:rPr>
              <a:t>Maintain </a:t>
            </a:r>
          </a:p>
          <a:p>
            <a:pPr eaLnBrk="1" hangingPunct="1">
              <a:spcBef>
                <a:spcPct val="0"/>
              </a:spcBef>
              <a:buClrTx/>
              <a:buSzTx/>
              <a:buFontTx/>
              <a:buNone/>
            </a:pPr>
            <a:r>
              <a:rPr lang="en-US" altLang="en-US" sz="2400" b="1">
                <a:solidFill>
                  <a:srgbClr val="000000"/>
                </a:solidFill>
                <a:latin typeface="Arial" panose="020B0604020202020204" pitchFamily="34" charset="0"/>
              </a:rPr>
              <a:t>direction</a:t>
            </a:r>
          </a:p>
        </p:txBody>
      </p:sp>
      <p:sp>
        <p:nvSpPr>
          <p:cNvPr id="20487" name="Rectangle 15">
            <a:extLst>
              <a:ext uri="{FF2B5EF4-FFF2-40B4-BE49-F238E27FC236}">
                <a16:creationId xmlns:a16="http://schemas.microsoft.com/office/drawing/2014/main" id="{4A3124F5-475C-4AC4-A35D-A9150BEEE131}"/>
              </a:ext>
            </a:extLst>
          </p:cNvPr>
          <p:cNvSpPr>
            <a:spLocks noChangeArrowheads="1"/>
          </p:cNvSpPr>
          <p:nvPr/>
        </p:nvSpPr>
        <p:spPr bwMode="auto">
          <a:xfrm>
            <a:off x="3200400" y="3544388"/>
            <a:ext cx="3124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dirty="0">
                <a:latin typeface="Arial" panose="020B0604020202020204" pitchFamily="34" charset="0"/>
              </a:rPr>
              <a:t>Gives clarity,   avoids confusion and drives target oriented action</a:t>
            </a:r>
          </a:p>
        </p:txBody>
      </p:sp>
      <p:sp>
        <p:nvSpPr>
          <p:cNvPr id="20488" name="Rectangle 16">
            <a:extLst>
              <a:ext uri="{FF2B5EF4-FFF2-40B4-BE49-F238E27FC236}">
                <a16:creationId xmlns:a16="http://schemas.microsoft.com/office/drawing/2014/main" id="{285C0807-D557-4FAF-A4AF-C363AEEE679D}"/>
              </a:ext>
            </a:extLst>
          </p:cNvPr>
          <p:cNvSpPr>
            <a:spLocks noChangeArrowheads="1"/>
          </p:cNvSpPr>
          <p:nvPr/>
        </p:nvSpPr>
        <p:spPr bwMode="auto">
          <a:xfrm>
            <a:off x="7224932" y="3128890"/>
            <a:ext cx="353334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b="1" dirty="0">
                <a:solidFill>
                  <a:srgbClr val="000000"/>
                </a:solidFill>
                <a:latin typeface="Arial" panose="020B0604020202020204" pitchFamily="34" charset="0"/>
              </a:rPr>
              <a:t>Prevents going around</a:t>
            </a:r>
          </a:p>
          <a:p>
            <a:pPr eaLnBrk="1" hangingPunct="1">
              <a:spcBef>
                <a:spcPct val="0"/>
              </a:spcBef>
              <a:buClrTx/>
              <a:buSzTx/>
              <a:buFontTx/>
              <a:buNone/>
            </a:pPr>
            <a:r>
              <a:rPr lang="en-US" altLang="en-US" sz="2400" b="1" dirty="0">
                <a:solidFill>
                  <a:srgbClr val="000000"/>
                </a:solidFill>
                <a:latin typeface="Arial" panose="020B0604020202020204" pitchFamily="34" charset="0"/>
              </a:rPr>
              <a:t> in circles</a:t>
            </a:r>
          </a:p>
        </p:txBody>
      </p:sp>
      <p:sp>
        <p:nvSpPr>
          <p:cNvPr id="20489" name="Rectangle 17">
            <a:extLst>
              <a:ext uri="{FF2B5EF4-FFF2-40B4-BE49-F238E27FC236}">
                <a16:creationId xmlns:a16="http://schemas.microsoft.com/office/drawing/2014/main" id="{E05861B7-D8CA-4FA6-A949-ABF7CB10EB0F}"/>
              </a:ext>
            </a:extLst>
          </p:cNvPr>
          <p:cNvSpPr>
            <a:spLocks noChangeArrowheads="1"/>
          </p:cNvSpPr>
          <p:nvPr/>
        </p:nvSpPr>
        <p:spPr bwMode="auto">
          <a:xfrm>
            <a:off x="1969477" y="5241706"/>
            <a:ext cx="952549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lvl="4">
              <a:spcBef>
                <a:spcPts val="250"/>
              </a:spcBef>
              <a:buClr>
                <a:srgbClr val="4A85BF"/>
              </a:buClr>
              <a:buNone/>
            </a:pPr>
            <a:r>
              <a:rPr lang="en-US" altLang="en-US" sz="2400" b="1" dirty="0">
                <a:solidFill>
                  <a:srgbClr val="FF0000"/>
                </a:solidFill>
                <a:latin typeface="Bookman Old Style" panose="02050604050505020204" pitchFamily="18" charset="0"/>
              </a:rPr>
              <a:t>ALLOWS REAL FREEDOM TO BE CREATIVE </a:t>
            </a:r>
            <a:r>
              <a:rPr lang="en-US" altLang="en-US" sz="2400" b="1" dirty="0">
                <a:latin typeface="Bookman Old Style" panose="02050604050505020204" pitchFamily="18" charset="0"/>
              </a:rPr>
              <a:t>– Every local chapter free to innovate and be creative in actualizing the vision</a:t>
            </a:r>
          </a:p>
        </p:txBody>
      </p:sp>
      <p:pic>
        <p:nvPicPr>
          <p:cNvPr id="10" name="Picture 2" descr="C:\Documents and Settings\Olufemi Oladele\My Documents\My Pictures\LogoFGBMFI1.jpg"/>
          <p:cNvPicPr>
            <a:picLocks noChangeAspect="1" noChangeArrowheads="1"/>
          </p:cNvPicPr>
          <p:nvPr/>
        </p:nvPicPr>
        <p:blipFill>
          <a:blip r:embed="rId8"/>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2335315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6" presetClass="entr" presetSubtype="16" fill="hold" nodeType="clickEffect">
                                  <p:stCondLst>
                                    <p:cond delay="0"/>
                                  </p:stCondLst>
                                  <p:childTnLst>
                                    <p:set>
                                      <p:cBhvr>
                                        <p:cTn id="10" dur="1" fill="hold">
                                          <p:stCondLst>
                                            <p:cond delay="0"/>
                                          </p:stCondLst>
                                        </p:cTn>
                                        <p:tgtEl>
                                          <p:spTgt spid="1029"/>
                                        </p:tgtEl>
                                        <p:attrNameLst>
                                          <p:attrName>style.visibility</p:attrName>
                                        </p:attrNameLst>
                                      </p:cBhvr>
                                      <p:to>
                                        <p:strVal val="visible"/>
                                      </p:to>
                                    </p:set>
                                    <p:animEffect transition="in" filter="circle(in)">
                                      <p:cBhvr>
                                        <p:cTn id="11" dur="2000"/>
                                        <p:tgtEl>
                                          <p:spTgt spid="102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blinds(horizontal)">
                                      <p:cBhvr>
                                        <p:cTn id="16"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E7D2B-A73B-4D43-A133-E22A9ABF2B2F}"/>
              </a:ext>
            </a:extLst>
          </p:cNvPr>
          <p:cNvSpPr>
            <a:spLocks noGrp="1"/>
          </p:cNvSpPr>
          <p:nvPr>
            <p:ph type="title"/>
          </p:nvPr>
        </p:nvSpPr>
        <p:spPr>
          <a:xfrm>
            <a:off x="717856" y="868680"/>
            <a:ext cx="10911840" cy="1051560"/>
          </a:xfrm>
        </p:spPr>
        <p:txBody>
          <a:bodyPr>
            <a:normAutofit fontScale="90000"/>
          </a:bodyPr>
          <a:lstStyle/>
          <a:p>
            <a:pPr algn="ctr"/>
            <a:r>
              <a:rPr lang="en-GB" sz="6700" b="1" dirty="0">
                <a:latin typeface="Arial" panose="020B0604020202020204" pitchFamily="34" charset="0"/>
                <a:cs typeface="Arial" panose="020B0604020202020204" pitchFamily="34" charset="0"/>
              </a:rPr>
              <a:t>FGBMFI CORE VALUES</a:t>
            </a:r>
            <a:br>
              <a:rPr lang="en-GB" dirty="0"/>
            </a:br>
            <a:endParaRPr lang="en-GB" dirty="0"/>
          </a:p>
        </p:txBody>
      </p:sp>
      <p:sp>
        <p:nvSpPr>
          <p:cNvPr id="3" name="Content Placeholder 2">
            <a:extLst>
              <a:ext uri="{FF2B5EF4-FFF2-40B4-BE49-F238E27FC236}">
                <a16:creationId xmlns:a16="http://schemas.microsoft.com/office/drawing/2014/main" id="{F8315673-2E61-491B-8E9E-DC4461E0185C}"/>
              </a:ext>
            </a:extLst>
          </p:cNvPr>
          <p:cNvSpPr>
            <a:spLocks noGrp="1"/>
          </p:cNvSpPr>
          <p:nvPr>
            <p:ph idx="1"/>
          </p:nvPr>
        </p:nvSpPr>
        <p:spPr>
          <a:xfrm>
            <a:off x="810672" y="1501503"/>
            <a:ext cx="10885967" cy="4737006"/>
          </a:xfrm>
        </p:spPr>
        <p:txBody>
          <a:bodyPr>
            <a:normAutofit fontScale="62500" lnSpcReduction="20000"/>
          </a:bodyPr>
          <a:lstStyle/>
          <a:p>
            <a:pPr marL="0" indent="0" algn="just">
              <a:buNone/>
            </a:pPr>
            <a:r>
              <a:rPr lang="en-US" sz="6100" b="1" dirty="0">
                <a:solidFill>
                  <a:srgbClr val="FF0000"/>
                </a:solidFill>
                <a:latin typeface="Arial" panose="020B0604020202020204" pitchFamily="34" charset="0"/>
                <a:cs typeface="Arial" panose="020B0604020202020204" pitchFamily="34" charset="0"/>
              </a:rPr>
              <a:t>These are the basic biblical doctrinal tenets to which members are expected to subscribe, the rejection of any of which is enough and sufficient ground for ineligibility for membership. </a:t>
            </a:r>
          </a:p>
          <a:p>
            <a:pPr marL="0" indent="0" algn="just">
              <a:buNone/>
            </a:pPr>
            <a:r>
              <a:rPr lang="en-US" sz="3400" b="1" dirty="0">
                <a:latin typeface="Arial" panose="020B0604020202020204" pitchFamily="34" charset="0"/>
                <a:cs typeface="Arial" panose="020B0604020202020204" pitchFamily="34" charset="0"/>
              </a:rPr>
              <a:t>(Presented on the reverse side of the FGBMFI Membership Application Form)</a:t>
            </a:r>
            <a:endParaRPr lang="en-GB" sz="3400" dirty="0">
              <a:latin typeface="Arial" panose="020B0604020202020204" pitchFamily="34" charset="0"/>
              <a:cs typeface="Arial" panose="020B0604020202020204" pitchFamily="34" charset="0"/>
            </a:endParaRPr>
          </a:p>
          <a:p>
            <a:pPr marL="0" indent="0" algn="just">
              <a:buNone/>
            </a:pPr>
            <a:endParaRPr lang="en-US" sz="3400" b="1" dirty="0">
              <a:solidFill>
                <a:srgbClr val="FF0000"/>
              </a:solidFill>
              <a:latin typeface="Arial" panose="020B0604020202020204" pitchFamily="34" charset="0"/>
              <a:cs typeface="Arial" panose="020B0604020202020204" pitchFamily="34" charset="0"/>
            </a:endParaRPr>
          </a:p>
          <a:p>
            <a:pPr marL="0" indent="0" algn="just">
              <a:buNone/>
            </a:pPr>
            <a:endParaRPr lang="en-US" sz="3400" b="1" dirty="0">
              <a:solidFill>
                <a:srgbClr val="FF0000"/>
              </a:solidFill>
              <a:latin typeface="Arial" panose="020B0604020202020204" pitchFamily="34" charset="0"/>
              <a:cs typeface="Arial" panose="020B0604020202020204" pitchFamily="34" charset="0"/>
            </a:endParaRPr>
          </a:p>
          <a:p>
            <a:pPr marL="0" indent="0" algn="just">
              <a:buNone/>
            </a:pPr>
            <a:r>
              <a:rPr lang="en-US" sz="6400" b="1" dirty="0">
                <a:solidFill>
                  <a:srgbClr val="FF0000"/>
                </a:solidFill>
                <a:latin typeface="Arial" panose="020B0604020202020204" pitchFamily="34" charset="0"/>
                <a:cs typeface="Arial" panose="020B0604020202020204" pitchFamily="34" charset="0"/>
              </a:rPr>
              <a:t>“Can two walk together, except they be agreed?’’ Amos 3:3</a:t>
            </a:r>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39075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16546-BA19-4FE5-A61F-60B804E80562}"/>
              </a:ext>
            </a:extLst>
          </p:cNvPr>
          <p:cNvSpPr>
            <a:spLocks noGrp="1"/>
          </p:cNvSpPr>
          <p:nvPr>
            <p:ph type="title"/>
          </p:nvPr>
        </p:nvSpPr>
        <p:spPr>
          <a:xfrm>
            <a:off x="686326" y="490310"/>
            <a:ext cx="10911840" cy="1051560"/>
          </a:xfrm>
        </p:spPr>
        <p:txBody>
          <a:bodyPr>
            <a:noAutofit/>
          </a:bodyPr>
          <a:lstStyle/>
          <a:p>
            <a:pPr algn="ctr"/>
            <a:r>
              <a:rPr lang="en-GB" sz="5400" b="1" dirty="0">
                <a:latin typeface="Arial" panose="020B0604020202020204" pitchFamily="34" charset="0"/>
                <a:cs typeface="Arial" panose="020B0604020202020204" pitchFamily="34" charset="0"/>
              </a:rPr>
              <a:t>CORE VALUES – OUR BELIEF</a:t>
            </a:r>
            <a:endParaRPr lang="en-GB" sz="5400" dirty="0"/>
          </a:p>
        </p:txBody>
      </p:sp>
      <p:sp>
        <p:nvSpPr>
          <p:cNvPr id="3" name="Content Placeholder 2">
            <a:extLst>
              <a:ext uri="{FF2B5EF4-FFF2-40B4-BE49-F238E27FC236}">
                <a16:creationId xmlns:a16="http://schemas.microsoft.com/office/drawing/2014/main" id="{E7B07D26-72FD-44E5-A75B-DDC850160982}"/>
              </a:ext>
            </a:extLst>
          </p:cNvPr>
          <p:cNvSpPr>
            <a:spLocks noGrp="1"/>
          </p:cNvSpPr>
          <p:nvPr>
            <p:ph idx="1"/>
          </p:nvPr>
        </p:nvSpPr>
        <p:spPr>
          <a:xfrm>
            <a:off x="702091" y="1570875"/>
            <a:ext cx="10911840" cy="4735331"/>
          </a:xfrm>
        </p:spPr>
        <p:txBody>
          <a:bodyPr>
            <a:noAutofit/>
          </a:bodyPr>
          <a:lstStyle/>
          <a:p>
            <a:pPr lvl="0"/>
            <a:r>
              <a:rPr lang="en-US" sz="2700" dirty="0"/>
              <a:t>Belief in one God, maker of all things being in trinity of the Father, Son and Holy Spirit</a:t>
            </a:r>
            <a:endParaRPr lang="en-GB" sz="2700" dirty="0"/>
          </a:p>
          <a:p>
            <a:pPr lvl="0"/>
            <a:r>
              <a:rPr lang="en-US" sz="2700" dirty="0"/>
              <a:t>Belief that the Son of God, Jesus Christ became incarnate and begotten by the Holy Spirit, born of the Virgin Mary, is true God and true man.</a:t>
            </a:r>
            <a:endParaRPr lang="en-GB" sz="2700" dirty="0"/>
          </a:p>
          <a:p>
            <a:pPr lvl="0"/>
            <a:r>
              <a:rPr lang="en-US" sz="2700" dirty="0"/>
              <a:t>Belief the Bible, in its entirety, to be the inspired word of God and the only infallible rule of faith and conduct.</a:t>
            </a:r>
            <a:endParaRPr lang="en-GB" sz="2700" dirty="0"/>
          </a:p>
          <a:p>
            <a:pPr lvl="0"/>
            <a:r>
              <a:rPr lang="en-US" sz="2700" dirty="0"/>
              <a:t>Belief in the resurrection of the dead, the eternal happiness of the saved and the eternal punishment of the lost.</a:t>
            </a:r>
            <a:endParaRPr lang="en-GB" sz="2700" dirty="0"/>
          </a:p>
          <a:p>
            <a:pPr lvl="0"/>
            <a:r>
              <a:rPr lang="en-US" sz="2700" dirty="0"/>
              <a:t>Belief in personal salvation of believers through the shed blood of Christ</a:t>
            </a:r>
            <a:endParaRPr lang="en-GB" sz="2700" dirty="0"/>
          </a:p>
          <a:p>
            <a:endParaRPr lang="en-GB" sz="2700" dirty="0"/>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3497524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16546-BA19-4FE5-A61F-60B804E80562}"/>
              </a:ext>
            </a:extLst>
          </p:cNvPr>
          <p:cNvSpPr>
            <a:spLocks noGrp="1"/>
          </p:cNvSpPr>
          <p:nvPr>
            <p:ph type="title"/>
          </p:nvPr>
        </p:nvSpPr>
        <p:spPr>
          <a:xfrm>
            <a:off x="623264" y="458804"/>
            <a:ext cx="10911840" cy="1051560"/>
          </a:xfrm>
        </p:spPr>
        <p:txBody>
          <a:bodyPr>
            <a:noAutofit/>
          </a:bodyPr>
          <a:lstStyle/>
          <a:p>
            <a:pPr algn="ctr"/>
            <a:r>
              <a:rPr lang="en-GB" sz="5400" b="1" dirty="0">
                <a:latin typeface="Arial" panose="020B0604020202020204" pitchFamily="34" charset="0"/>
                <a:cs typeface="Arial" panose="020B0604020202020204" pitchFamily="34" charset="0"/>
              </a:rPr>
              <a:t>CORE VALUES – OUR BELIEF</a:t>
            </a:r>
            <a:endParaRPr lang="en-GB" sz="5400" dirty="0"/>
          </a:p>
        </p:txBody>
      </p:sp>
      <p:sp>
        <p:nvSpPr>
          <p:cNvPr id="3" name="Content Placeholder 2">
            <a:extLst>
              <a:ext uri="{FF2B5EF4-FFF2-40B4-BE49-F238E27FC236}">
                <a16:creationId xmlns:a16="http://schemas.microsoft.com/office/drawing/2014/main" id="{E7B07D26-72FD-44E5-A75B-DDC850160982}"/>
              </a:ext>
            </a:extLst>
          </p:cNvPr>
          <p:cNvSpPr>
            <a:spLocks noGrp="1"/>
          </p:cNvSpPr>
          <p:nvPr>
            <p:ph idx="1"/>
          </p:nvPr>
        </p:nvSpPr>
        <p:spPr>
          <a:xfrm>
            <a:off x="686326" y="1665469"/>
            <a:ext cx="10911840" cy="4187952"/>
          </a:xfrm>
        </p:spPr>
        <p:txBody>
          <a:bodyPr>
            <a:normAutofit fontScale="85000" lnSpcReduction="20000"/>
          </a:bodyPr>
          <a:lstStyle/>
          <a:p>
            <a:pPr lvl="0"/>
            <a:r>
              <a:rPr lang="en-US" dirty="0"/>
              <a:t>Belief in sanctification by the blood of Christ, in personal holiness of heart and life, and in separation from the world.</a:t>
            </a:r>
            <a:endParaRPr lang="en-GB" dirty="0"/>
          </a:p>
          <a:p>
            <a:pPr lvl="0"/>
            <a:r>
              <a:rPr lang="en-US" dirty="0"/>
              <a:t>Belief in divine healing, through faith, and that healing is included in the atonement.</a:t>
            </a:r>
            <a:endParaRPr lang="en-GB" dirty="0"/>
          </a:p>
          <a:p>
            <a:pPr lvl="0"/>
            <a:r>
              <a:rPr lang="en-US" dirty="0"/>
              <a:t>Belief in the baptism of the Holy Ghost, accompanied by the initial physical sign of speaking with other tongues as the Spirit gives utterance (Acts 2:4) as distinct from the new birth and in the nine gifts of the Holy Spirit, listed in 1 Corinthians 12, as now available to believers</a:t>
            </a:r>
            <a:endParaRPr lang="en-GB" dirty="0"/>
          </a:p>
          <a:p>
            <a:pPr lvl="0"/>
            <a:r>
              <a:rPr lang="en-US" dirty="0"/>
              <a:t>Belief in the Christian hope – the imminent, personal return of the Lord Jesus Christ.</a:t>
            </a:r>
            <a:endParaRPr lang="en-GB" dirty="0"/>
          </a:p>
          <a:p>
            <a:pPr lvl="0"/>
            <a:r>
              <a:rPr lang="en-US" dirty="0"/>
              <a:t>Belief in the intensive world evangelization and missionary work in accordance with the Great Commission, with signs following.</a:t>
            </a:r>
            <a:endParaRPr lang="en-GB" dirty="0"/>
          </a:p>
          <a:p>
            <a:endParaRPr lang="en-GB" dirty="0"/>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1548139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BAB1-6390-4461-A3B9-F80F38533258}"/>
              </a:ext>
            </a:extLst>
          </p:cNvPr>
          <p:cNvSpPr>
            <a:spLocks noGrp="1"/>
          </p:cNvSpPr>
          <p:nvPr>
            <p:ph type="title"/>
          </p:nvPr>
        </p:nvSpPr>
        <p:spPr>
          <a:xfrm>
            <a:off x="244892" y="804041"/>
            <a:ext cx="10911840" cy="1051560"/>
          </a:xfrm>
        </p:spPr>
        <p:txBody>
          <a:bodyPr>
            <a:normAutofit fontScale="90000"/>
          </a:bodyPr>
          <a:lstStyle/>
          <a:p>
            <a:pPr algn="ctr"/>
            <a:r>
              <a:rPr lang="en-GB" sz="6700" b="1" dirty="0">
                <a:latin typeface="Arial" panose="020B0604020202020204" pitchFamily="34" charset="0"/>
                <a:cs typeface="Arial" panose="020B0604020202020204" pitchFamily="34" charset="0"/>
              </a:rPr>
              <a:t>OUR COMMITMENT</a:t>
            </a:r>
            <a:br>
              <a:rPr lang="en-GB" dirty="0"/>
            </a:br>
            <a:endParaRPr lang="en-GB" dirty="0"/>
          </a:p>
        </p:txBody>
      </p:sp>
      <p:sp>
        <p:nvSpPr>
          <p:cNvPr id="3" name="Content Placeholder 2">
            <a:extLst>
              <a:ext uri="{FF2B5EF4-FFF2-40B4-BE49-F238E27FC236}">
                <a16:creationId xmlns:a16="http://schemas.microsoft.com/office/drawing/2014/main" id="{73E39554-8E9C-4185-A89E-1F8645EAF360}"/>
              </a:ext>
            </a:extLst>
          </p:cNvPr>
          <p:cNvSpPr>
            <a:spLocks noGrp="1"/>
          </p:cNvSpPr>
          <p:nvPr>
            <p:ph idx="1"/>
          </p:nvPr>
        </p:nvSpPr>
        <p:spPr>
          <a:xfrm>
            <a:off x="560195" y="1350157"/>
            <a:ext cx="10911840" cy="5097939"/>
          </a:xfrm>
        </p:spPr>
        <p:txBody>
          <a:bodyPr>
            <a:normAutofit/>
          </a:bodyPr>
          <a:lstStyle/>
          <a:p>
            <a:pPr algn="just"/>
            <a:r>
              <a:rPr lang="en-GB" sz="4000" dirty="0">
                <a:latin typeface="Arial" panose="020B0604020202020204" pitchFamily="34" charset="0"/>
                <a:cs typeface="Arial" panose="020B0604020202020204" pitchFamily="34" charset="0"/>
              </a:rPr>
              <a:t>Members should be committed to the vision and mission  given to the founder and </a:t>
            </a:r>
            <a:r>
              <a:rPr lang="en-GB" sz="4000" dirty="0" err="1">
                <a:latin typeface="Arial" panose="020B0604020202020204" pitchFamily="34" charset="0"/>
                <a:cs typeface="Arial" panose="020B0604020202020204" pitchFamily="34" charset="0"/>
              </a:rPr>
              <a:t>visioner</a:t>
            </a:r>
            <a:r>
              <a:rPr lang="en-GB" sz="4000" dirty="0">
                <a:latin typeface="Arial" panose="020B0604020202020204" pitchFamily="34" charset="0"/>
                <a:cs typeface="Arial" panose="020B0604020202020204" pitchFamily="34" charset="0"/>
              </a:rPr>
              <a:t>, Demos Shakarian, as reflected in the name of the Fellowship – </a:t>
            </a:r>
            <a:r>
              <a:rPr lang="en-GB" sz="4000" dirty="0">
                <a:highlight>
                  <a:srgbClr val="FFFF00"/>
                </a:highlight>
                <a:latin typeface="Arial" panose="020B0604020202020204" pitchFamily="34" charset="0"/>
                <a:cs typeface="Arial" panose="020B0604020202020204" pitchFamily="34" charset="0"/>
              </a:rPr>
              <a:t>FULL GOSPEL BUSINESS MEN’S FELLOWSHIP INTERNATIONAL</a:t>
            </a:r>
            <a:r>
              <a:rPr lang="en-GB" sz="4000" dirty="0">
                <a:latin typeface="Arial" panose="020B0604020202020204" pitchFamily="34" charset="0"/>
                <a:cs typeface="Arial" panose="020B0604020202020204" pitchFamily="34" charset="0"/>
              </a:rPr>
              <a:t>.</a:t>
            </a:r>
          </a:p>
          <a:p>
            <a:pPr algn="just"/>
            <a:r>
              <a:rPr lang="en-GB" sz="4000" dirty="0">
                <a:latin typeface="Arial" panose="020B0604020202020204" pitchFamily="34" charset="0"/>
                <a:cs typeface="Arial" panose="020B0604020202020204" pitchFamily="34" charset="0"/>
              </a:rPr>
              <a:t>Every key word/phrase in the name is important and necessary </a:t>
            </a:r>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1613969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2043D-B1D1-4A07-B7B9-01DAEBE8EBFD}"/>
              </a:ext>
            </a:extLst>
          </p:cNvPr>
          <p:cNvSpPr>
            <a:spLocks noGrp="1"/>
          </p:cNvSpPr>
          <p:nvPr>
            <p:ph type="title"/>
          </p:nvPr>
        </p:nvSpPr>
        <p:spPr>
          <a:xfrm>
            <a:off x="828215" y="600667"/>
            <a:ext cx="10911840" cy="1051560"/>
          </a:xfrm>
        </p:spPr>
        <p:txBody>
          <a:bodyPr>
            <a:normAutofit/>
          </a:bodyPr>
          <a:lstStyle/>
          <a:p>
            <a:pPr algn="ctr"/>
            <a:r>
              <a:rPr lang="en-GB" sz="6000" b="1" dirty="0">
                <a:latin typeface="Arial" panose="020B0604020202020204" pitchFamily="34" charset="0"/>
                <a:cs typeface="Arial" panose="020B0604020202020204" pitchFamily="34" charset="0"/>
              </a:rPr>
              <a:t>OUR NAME, OUR BOND</a:t>
            </a:r>
          </a:p>
        </p:txBody>
      </p:sp>
      <p:sp>
        <p:nvSpPr>
          <p:cNvPr id="4" name="Rectangle 3">
            <a:extLst>
              <a:ext uri="{FF2B5EF4-FFF2-40B4-BE49-F238E27FC236}">
                <a16:creationId xmlns:a16="http://schemas.microsoft.com/office/drawing/2014/main" id="{A5356C4B-2AAA-47B6-9055-6FDEC28C66B1}"/>
              </a:ext>
            </a:extLst>
          </p:cNvPr>
          <p:cNvSpPr/>
          <p:nvPr/>
        </p:nvSpPr>
        <p:spPr>
          <a:xfrm>
            <a:off x="225083" y="1703725"/>
            <a:ext cx="6485205" cy="2739211"/>
          </a:xfrm>
          <a:prstGeom prst="rect">
            <a:avLst/>
          </a:prstGeom>
          <a:solidFill>
            <a:schemeClr val="bg1"/>
          </a:solidFill>
        </p:spPr>
        <p:txBody>
          <a:bodyPr wrap="square">
            <a:spAutoFit/>
          </a:bodyPr>
          <a:lstStyle/>
          <a:p>
            <a:pPr algn="just"/>
            <a:r>
              <a:rPr lang="en-GB" sz="3200" b="1" dirty="0">
                <a:highlight>
                  <a:srgbClr val="FF00FF"/>
                </a:highlight>
                <a:latin typeface="Calibri" panose="020F0502020204030204" pitchFamily="34" charset="0"/>
                <a:ea typeface="Calibri" panose="020F0502020204030204" pitchFamily="34" charset="0"/>
                <a:cs typeface="Times New Roman" panose="02020603050405020304" pitchFamily="18" charset="0"/>
              </a:rPr>
              <a:t>Full Gospel</a:t>
            </a:r>
            <a:r>
              <a:rPr lang="en-GB" sz="3200" dirty="0">
                <a:highlight>
                  <a:srgbClr val="FF00FF"/>
                </a:highlight>
                <a:latin typeface="Calibri" panose="020F0502020204030204" pitchFamily="34" charset="0"/>
                <a:ea typeface="Calibri" panose="020F0502020204030204" pitchFamily="34" charset="0"/>
                <a:cs typeface="Times New Roman" panose="02020603050405020304" pitchFamily="18" charset="0"/>
              </a:rPr>
              <a:t> </a:t>
            </a:r>
            <a:r>
              <a:rPr lang="en-GB" sz="2800" dirty="0">
                <a:highlight>
                  <a:srgbClr val="FF00FF"/>
                </a:highlight>
                <a:latin typeface="Calibri" panose="020F0502020204030204" pitchFamily="34" charset="0"/>
                <a:ea typeface="Calibri" panose="020F0502020204030204" pitchFamily="34" charset="0"/>
                <a:cs typeface="Times New Roman" panose="02020603050405020304" pitchFamily="18" charset="0"/>
              </a:rPr>
              <a:t>– Miracle healings, speaking in tongues, powerful deliverances, men who could talk about God, who also know how to demonstrate the power of God in their own lives, and in the meetings – An explosive ministry of Spirit-filled men.</a:t>
            </a:r>
            <a:endParaRPr lang="en-GB" sz="2800" dirty="0">
              <a:highlight>
                <a:srgbClr val="FF00FF"/>
              </a:highlight>
            </a:endParaRPr>
          </a:p>
        </p:txBody>
      </p:sp>
      <p:sp>
        <p:nvSpPr>
          <p:cNvPr id="5" name="Rectangle 4">
            <a:extLst>
              <a:ext uri="{FF2B5EF4-FFF2-40B4-BE49-F238E27FC236}">
                <a16:creationId xmlns:a16="http://schemas.microsoft.com/office/drawing/2014/main" id="{7D8B177F-955B-4382-A48C-77352F5B0279}"/>
              </a:ext>
            </a:extLst>
          </p:cNvPr>
          <p:cNvSpPr/>
          <p:nvPr/>
        </p:nvSpPr>
        <p:spPr>
          <a:xfrm>
            <a:off x="7108874" y="1703725"/>
            <a:ext cx="4652889" cy="1915974"/>
          </a:xfrm>
          <a:prstGeom prst="rect">
            <a:avLst/>
          </a:prstGeom>
          <a:solidFill>
            <a:schemeClr val="accent4"/>
          </a:solidFill>
        </p:spPr>
        <p:txBody>
          <a:bodyPr wrap="square">
            <a:spAutoFit/>
          </a:bodyPr>
          <a:lstStyle/>
          <a:p>
            <a:pPr algn="just">
              <a:lnSpc>
                <a:spcPct val="107000"/>
              </a:lnSpc>
              <a:spcAft>
                <a:spcPts val="800"/>
              </a:spcAft>
            </a:pPr>
            <a:r>
              <a:rPr lang="en-GB" sz="2800" b="1" dirty="0">
                <a:solidFill>
                  <a:schemeClr val="accent2">
                    <a:lumMod val="50000"/>
                  </a:schemeClr>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Business Men</a:t>
            </a:r>
            <a:r>
              <a:rPr lang="en-GB" sz="2800" dirty="0">
                <a:solidFill>
                  <a:schemeClr val="accent2">
                    <a:lumMod val="50000"/>
                  </a:schemeClr>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GB" sz="2800" dirty="0">
                <a:latin typeface="Calibri" panose="020F0502020204030204" pitchFamily="34" charset="0"/>
                <a:ea typeface="Calibri" panose="020F0502020204030204" pitchFamily="34" charset="0"/>
                <a:cs typeface="Times New Roman" panose="02020603050405020304" pitchFamily="18" charset="0"/>
              </a:rPr>
              <a:t>– Laymen, ordinary people becoming extraordinary through the power of the Holy Spirit.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A3992702-452C-47C3-8A58-9CC3D3BF21B8}"/>
              </a:ext>
            </a:extLst>
          </p:cNvPr>
          <p:cNvSpPr/>
          <p:nvPr/>
        </p:nvSpPr>
        <p:spPr>
          <a:xfrm>
            <a:off x="838200" y="4576901"/>
            <a:ext cx="5257800" cy="1915974"/>
          </a:xfrm>
          <a:prstGeom prst="rect">
            <a:avLst/>
          </a:prstGeom>
          <a:solidFill>
            <a:schemeClr val="bg1"/>
          </a:solidFill>
        </p:spPr>
        <p:txBody>
          <a:bodyPr wrap="square">
            <a:spAutoFit/>
          </a:bodyPr>
          <a:lstStyle/>
          <a:p>
            <a:pPr algn="just">
              <a:lnSpc>
                <a:spcPct val="107000"/>
              </a:lnSpc>
              <a:spcAft>
                <a:spcPts val="800"/>
              </a:spcAft>
            </a:pPr>
            <a:r>
              <a:rPr lang="en-GB" sz="28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Fellowship</a:t>
            </a:r>
            <a:r>
              <a:rPr lang="en-GB" sz="2800" dirty="0">
                <a:highlight>
                  <a:srgbClr val="00FF00"/>
                </a:highlight>
                <a:latin typeface="Calibri" panose="020F0502020204030204" pitchFamily="34" charset="0"/>
                <a:ea typeface="Calibri" panose="020F0502020204030204" pitchFamily="34" charset="0"/>
                <a:cs typeface="Times New Roman" panose="02020603050405020304" pitchFamily="18" charset="0"/>
              </a:rPr>
              <a:t> – A group of people who love to get together and witness the love, the compassion, the reality of Jesus Christ.</a:t>
            </a:r>
            <a:endParaRPr lang="en-GB" sz="2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05DCCA73-2D0C-4FA4-A0F0-EEDAF506F06F}"/>
              </a:ext>
            </a:extLst>
          </p:cNvPr>
          <p:cNvSpPr/>
          <p:nvPr/>
        </p:nvSpPr>
        <p:spPr>
          <a:xfrm>
            <a:off x="6982264" y="4381381"/>
            <a:ext cx="4545037" cy="1915974"/>
          </a:xfrm>
          <a:prstGeom prst="rect">
            <a:avLst/>
          </a:prstGeom>
          <a:solidFill>
            <a:schemeClr val="accent2">
              <a:lumMod val="60000"/>
              <a:lumOff val="40000"/>
            </a:schemeClr>
          </a:solidFill>
        </p:spPr>
        <p:txBody>
          <a:bodyPr wrap="square">
            <a:spAutoFit/>
          </a:bodyPr>
          <a:lstStyle/>
          <a:p>
            <a:pPr algn="just">
              <a:lnSpc>
                <a:spcPct val="107000"/>
              </a:lnSpc>
              <a:spcAft>
                <a:spcPts val="800"/>
              </a:spcAft>
            </a:pPr>
            <a:r>
              <a:rPr lang="en-GB" sz="28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International</a:t>
            </a:r>
            <a:r>
              <a:rPr lang="en-GB" sz="2800" dirty="0">
                <a:latin typeface="Calibri" panose="020F0502020204030204" pitchFamily="34" charset="0"/>
                <a:ea typeface="Calibri" panose="020F0502020204030204" pitchFamily="34" charset="0"/>
                <a:cs typeface="Times New Roman" panose="02020603050405020304" pitchFamily="18" charset="0"/>
              </a:rPr>
              <a:t> – The whole world, all flesh. Having a deep concern for every nation and every race.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2799675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56362" y="1193304"/>
            <a:ext cx="10395832" cy="5016758"/>
          </a:xfrm>
          <a:prstGeom prst="rect">
            <a:avLst/>
          </a:prstGeom>
        </p:spPr>
        <p:txBody>
          <a:bodyPr wrap="square">
            <a:spAutoFit/>
          </a:bodyPr>
          <a:lstStyle/>
          <a:p>
            <a:pPr>
              <a:buNone/>
            </a:pPr>
            <a:r>
              <a:rPr lang="en-US" sz="3200" dirty="0"/>
              <a:t>According to Demos:</a:t>
            </a:r>
          </a:p>
          <a:p>
            <a:r>
              <a:rPr lang="en-US" sz="4800" dirty="0"/>
              <a:t>“…the vision is </a:t>
            </a:r>
            <a:r>
              <a:rPr lang="en-US" sz="4800" b="1" dirty="0"/>
              <a:t>people</a:t>
            </a:r>
            <a:r>
              <a:rPr lang="en-US" sz="4800" dirty="0"/>
              <a:t>, the vision is </a:t>
            </a:r>
            <a:r>
              <a:rPr lang="en-US" sz="4800" b="1" dirty="0"/>
              <a:t>God’s Holy Spirit </a:t>
            </a:r>
            <a:r>
              <a:rPr lang="en-US" sz="4800" dirty="0"/>
              <a:t>changing lives. The vision is </a:t>
            </a:r>
            <a:r>
              <a:rPr lang="en-US" sz="4800" b="1" dirty="0"/>
              <a:t>God breaking the chains of the devil</a:t>
            </a:r>
            <a:r>
              <a:rPr lang="en-US" sz="4800" dirty="0"/>
              <a:t> and </a:t>
            </a:r>
            <a:r>
              <a:rPr lang="en-US" sz="4800" b="1" dirty="0"/>
              <a:t>setting the captives free</a:t>
            </a:r>
            <a:r>
              <a:rPr lang="en-US" sz="4800" dirty="0"/>
              <a:t>”. </a:t>
            </a:r>
            <a:r>
              <a:rPr lang="en-US" sz="3200" u="sng" dirty="0"/>
              <a:t>The Vision Intensified</a:t>
            </a:r>
            <a:r>
              <a:rPr lang="en-US" sz="3200" dirty="0"/>
              <a:t> P. 27</a:t>
            </a:r>
            <a:endParaRPr lang="en-GB" sz="4800" dirty="0"/>
          </a:p>
        </p:txBody>
      </p:sp>
      <p:sp>
        <p:nvSpPr>
          <p:cNvPr id="5" name="Title 1">
            <a:extLst>
              <a:ext uri="{FF2B5EF4-FFF2-40B4-BE49-F238E27FC236}">
                <a16:creationId xmlns:a16="http://schemas.microsoft.com/office/drawing/2014/main" id="{D89D07F7-E79A-4A65-BDAD-ED3B319F249A}"/>
              </a:ext>
            </a:extLst>
          </p:cNvPr>
          <p:cNvSpPr txBox="1">
            <a:spLocks/>
          </p:cNvSpPr>
          <p:nvPr/>
        </p:nvSpPr>
        <p:spPr>
          <a:xfrm>
            <a:off x="844062" y="126128"/>
            <a:ext cx="10536701"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b="1" dirty="0">
                <a:solidFill>
                  <a:schemeClr val="accent1"/>
                </a:solidFill>
                <a:latin typeface="Arial" panose="020B0604020202020204" pitchFamily="34" charset="0"/>
                <a:cs typeface="Arial" panose="020B0604020202020204" pitchFamily="34" charset="0"/>
              </a:rPr>
              <a:t>INTENSIFYING THE VISION</a:t>
            </a:r>
          </a:p>
        </p:txBody>
      </p:sp>
      <p:pic>
        <p:nvPicPr>
          <p:cNvPr id="6"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179212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3DE22-03B7-47A7-91E5-903053877CE3}"/>
              </a:ext>
            </a:extLst>
          </p:cNvPr>
          <p:cNvSpPr>
            <a:spLocks noGrp="1"/>
          </p:cNvSpPr>
          <p:nvPr>
            <p:ph type="title"/>
          </p:nvPr>
        </p:nvSpPr>
        <p:spPr>
          <a:xfrm>
            <a:off x="257907" y="140042"/>
            <a:ext cx="11676185" cy="1325563"/>
          </a:xfrm>
        </p:spPr>
        <p:txBody>
          <a:bodyPr>
            <a:noAutofit/>
          </a:bodyPr>
          <a:lstStyle/>
          <a:p>
            <a:pPr algn="ctr"/>
            <a:r>
              <a:rPr lang="en-GB" sz="5400" b="1" dirty="0">
                <a:latin typeface="Arial" panose="020B0604020202020204" pitchFamily="34" charset="0"/>
                <a:cs typeface="Arial" panose="020B0604020202020204" pitchFamily="34" charset="0"/>
              </a:rPr>
              <a:t>CHALLENGE TO COMMITMENT</a:t>
            </a:r>
          </a:p>
        </p:txBody>
      </p:sp>
      <p:sp>
        <p:nvSpPr>
          <p:cNvPr id="3" name="Content Placeholder 2">
            <a:extLst>
              <a:ext uri="{FF2B5EF4-FFF2-40B4-BE49-F238E27FC236}">
                <a16:creationId xmlns:a16="http://schemas.microsoft.com/office/drawing/2014/main" id="{8E98901B-0450-4D86-BB18-34272DB7271B}"/>
              </a:ext>
            </a:extLst>
          </p:cNvPr>
          <p:cNvSpPr>
            <a:spLocks noGrp="1"/>
          </p:cNvSpPr>
          <p:nvPr>
            <p:ph idx="1"/>
          </p:nvPr>
        </p:nvSpPr>
        <p:spPr>
          <a:xfrm>
            <a:off x="838199" y="1570383"/>
            <a:ext cx="10810461" cy="5049078"/>
          </a:xfrm>
        </p:spPr>
        <p:txBody>
          <a:bodyPr>
            <a:normAutofit fontScale="70000" lnSpcReduction="20000"/>
          </a:bodyPr>
          <a:lstStyle/>
          <a:p>
            <a:r>
              <a:rPr lang="en-GB" sz="4600" dirty="0">
                <a:latin typeface="Arial" panose="020B0604020202020204" pitchFamily="34" charset="0"/>
                <a:cs typeface="Arial" panose="020B0604020202020204" pitchFamily="34" charset="0"/>
              </a:rPr>
              <a:t>Let us commit to the vision to advance the work in our hands. </a:t>
            </a:r>
          </a:p>
          <a:p>
            <a:r>
              <a:rPr lang="en-GB" sz="4600" dirty="0">
                <a:latin typeface="Arial" panose="020B0604020202020204" pitchFamily="34" charset="0"/>
                <a:cs typeface="Arial" panose="020B0604020202020204" pitchFamily="34" charset="0"/>
              </a:rPr>
              <a:t>Our work is not over. There are more territories to conquer</a:t>
            </a:r>
          </a:p>
          <a:p>
            <a:r>
              <a:rPr lang="en-GB" sz="4600" dirty="0">
                <a:latin typeface="Arial" panose="020B0604020202020204" pitchFamily="34" charset="0"/>
                <a:cs typeface="Arial" panose="020B0604020202020204" pitchFamily="34" charset="0"/>
              </a:rPr>
              <a:t>The FGBMFI Vision is not in the past. </a:t>
            </a:r>
          </a:p>
          <a:p>
            <a:r>
              <a:rPr lang="en-GB" sz="4600" dirty="0">
                <a:latin typeface="Arial" panose="020B0604020202020204" pitchFamily="34" charset="0"/>
                <a:cs typeface="Arial" panose="020B0604020202020204" pitchFamily="34" charset="0"/>
              </a:rPr>
              <a:t>The Vision has just begun. It’s not finished. </a:t>
            </a:r>
          </a:p>
          <a:p>
            <a:r>
              <a:rPr lang="en-GB" sz="4600" dirty="0">
                <a:latin typeface="Arial" panose="020B0604020202020204" pitchFamily="34" charset="0"/>
                <a:cs typeface="Arial" panose="020B0604020202020204" pitchFamily="34" charset="0"/>
              </a:rPr>
              <a:t>It is barely starting to unfold.</a:t>
            </a:r>
          </a:p>
          <a:p>
            <a:endParaRPr lang="en-GB" sz="3600" dirty="0">
              <a:latin typeface="Arial" panose="020B0604020202020204" pitchFamily="34" charset="0"/>
              <a:cs typeface="Arial" panose="020B0604020202020204" pitchFamily="34" charset="0"/>
            </a:endParaRPr>
          </a:p>
          <a:p>
            <a:pPr marL="0" indent="0">
              <a:buNone/>
            </a:pPr>
            <a:r>
              <a:rPr lang="en-GB" sz="3600" dirty="0">
                <a:latin typeface="Arial" panose="020B0604020202020204" pitchFamily="34" charset="0"/>
                <a:cs typeface="Arial" panose="020B0604020202020204" pitchFamily="34" charset="0"/>
              </a:rPr>
              <a:t> </a:t>
            </a:r>
            <a:endParaRPr lang="en-GB" sz="3600" b="1" dirty="0">
              <a:latin typeface="Arial" panose="020B0604020202020204" pitchFamily="34" charset="0"/>
              <a:cs typeface="Arial" panose="020B0604020202020204" pitchFamily="34" charset="0"/>
            </a:endParaRPr>
          </a:p>
          <a:p>
            <a:r>
              <a:rPr lang="en-GB" sz="5200" b="1" dirty="0">
                <a:latin typeface="Arial" panose="020B0604020202020204" pitchFamily="34" charset="0"/>
                <a:cs typeface="Arial" panose="020B0604020202020204" pitchFamily="34" charset="0"/>
              </a:rPr>
              <a:t>ASK GOD FOR A PERSONAL REVELATION OF THE VISION, THEN RUN WITH IT.</a:t>
            </a:r>
          </a:p>
          <a:p>
            <a:pPr marL="0" indent="0">
              <a:buNone/>
            </a:pPr>
            <a:r>
              <a:rPr lang="en-GB" dirty="0"/>
              <a:t>	</a:t>
            </a:r>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3955761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3D26F-6E0E-49CF-96C3-6371728E27C3}"/>
              </a:ext>
            </a:extLst>
          </p:cNvPr>
          <p:cNvSpPr>
            <a:spLocks noGrp="1"/>
          </p:cNvSpPr>
          <p:nvPr>
            <p:ph type="title"/>
          </p:nvPr>
        </p:nvSpPr>
        <p:spPr>
          <a:xfrm>
            <a:off x="717856" y="551793"/>
            <a:ext cx="10911840" cy="1084667"/>
          </a:xfrm>
        </p:spPr>
        <p:txBody>
          <a:bodyPr>
            <a:noAutofit/>
          </a:bodyPr>
          <a:lstStyle/>
          <a:p>
            <a:pPr algn="ctr"/>
            <a:r>
              <a:rPr lang="en-GB" sz="6000" b="1" dirty="0">
                <a:latin typeface="Arial" panose="020B0604020202020204" pitchFamily="34" charset="0"/>
                <a:cs typeface="Arial" panose="020B0604020202020204" pitchFamily="34" charset="0"/>
              </a:rPr>
              <a:t>Hab. 2:2-3</a:t>
            </a:r>
            <a:endParaRPr lang="en-GB" sz="6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47C4581-A3A9-45D8-8A1C-21E2C1CE0480}"/>
              </a:ext>
            </a:extLst>
          </p:cNvPr>
          <p:cNvSpPr>
            <a:spLocks noGrp="1"/>
          </p:cNvSpPr>
          <p:nvPr>
            <p:ph idx="1"/>
          </p:nvPr>
        </p:nvSpPr>
        <p:spPr>
          <a:xfrm>
            <a:off x="679938" y="1825625"/>
            <a:ext cx="5257800" cy="4667250"/>
          </a:xfrm>
          <a:solidFill>
            <a:schemeClr val="accent2">
              <a:lumMod val="40000"/>
              <a:lumOff val="60000"/>
            </a:schemeClr>
          </a:solidFill>
        </p:spPr>
        <p:txBody>
          <a:bodyPr>
            <a:normAutofit lnSpcReduction="10000"/>
          </a:bodyPr>
          <a:lstStyle/>
          <a:p>
            <a:r>
              <a:rPr lang="en-GB" sz="3600" b="1" dirty="0">
                <a:latin typeface="Arial" panose="020B0604020202020204" pitchFamily="34" charset="0"/>
                <a:cs typeface="Arial" panose="020B0604020202020204" pitchFamily="34" charset="0"/>
              </a:rPr>
              <a:t>"Write the vision, And make </a:t>
            </a:r>
            <a:r>
              <a:rPr lang="en-GB" sz="3600" b="1" i="1" dirty="0">
                <a:latin typeface="Arial" panose="020B0604020202020204" pitchFamily="34" charset="0"/>
                <a:cs typeface="Arial" panose="020B0604020202020204" pitchFamily="34" charset="0"/>
              </a:rPr>
              <a:t>it </a:t>
            </a:r>
            <a:r>
              <a:rPr lang="en-GB" sz="3600" b="1" dirty="0">
                <a:latin typeface="Arial" panose="020B0604020202020204" pitchFamily="34" charset="0"/>
                <a:cs typeface="Arial" panose="020B0604020202020204" pitchFamily="34" charset="0"/>
              </a:rPr>
              <a:t>plain on tablets, That he may run who reads it. For the vision </a:t>
            </a:r>
            <a:r>
              <a:rPr lang="en-GB" sz="3600" b="1" i="1" dirty="0">
                <a:latin typeface="Arial" panose="020B0604020202020204" pitchFamily="34" charset="0"/>
                <a:cs typeface="Arial" panose="020B0604020202020204" pitchFamily="34" charset="0"/>
              </a:rPr>
              <a:t>is </a:t>
            </a:r>
            <a:r>
              <a:rPr lang="en-GB" sz="3600" b="1" dirty="0">
                <a:latin typeface="Arial" panose="020B0604020202020204" pitchFamily="34" charset="0"/>
                <a:cs typeface="Arial" panose="020B0604020202020204" pitchFamily="34" charset="0"/>
              </a:rPr>
              <a:t>yet for an appointed time; But at the end it will speak, and it will not lie.” </a:t>
            </a:r>
            <a:r>
              <a:rPr lang="en-GB" sz="2400" b="1" dirty="0">
                <a:latin typeface="Arial" panose="020B0604020202020204" pitchFamily="34" charset="0"/>
                <a:cs typeface="Arial" panose="020B0604020202020204" pitchFamily="34" charset="0"/>
              </a:rPr>
              <a:t>NKJV</a:t>
            </a:r>
          </a:p>
          <a:p>
            <a:pPr marL="0" indent="0">
              <a:buNone/>
            </a:pPr>
            <a:endParaRPr lang="en-GB" b="1" dirty="0">
              <a:latin typeface="Arial" panose="020B0604020202020204" pitchFamily="34" charset="0"/>
              <a:cs typeface="Arial" panose="020B0604020202020204" pitchFamily="34" charset="0"/>
            </a:endParaRPr>
          </a:p>
          <a:p>
            <a:endParaRPr lang="en-GB" dirty="0"/>
          </a:p>
        </p:txBody>
      </p:sp>
      <p:sp>
        <p:nvSpPr>
          <p:cNvPr id="6" name="Content Placeholder 2">
            <a:extLst>
              <a:ext uri="{FF2B5EF4-FFF2-40B4-BE49-F238E27FC236}">
                <a16:creationId xmlns:a16="http://schemas.microsoft.com/office/drawing/2014/main" id="{1B29ABD7-2714-4D4E-8242-7DF78709FFD8}"/>
              </a:ext>
            </a:extLst>
          </p:cNvPr>
          <p:cNvSpPr txBox="1">
            <a:spLocks/>
          </p:cNvSpPr>
          <p:nvPr/>
        </p:nvSpPr>
        <p:spPr>
          <a:xfrm>
            <a:off x="6096000" y="1825625"/>
            <a:ext cx="5410200" cy="4351338"/>
          </a:xfrm>
          <a:prstGeom prst="rect">
            <a:avLst/>
          </a:prstGeom>
          <a:solidFill>
            <a:schemeClr val="accent4"/>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b="1" dirty="0">
                <a:latin typeface="Arial" panose="020B0604020202020204" pitchFamily="34" charset="0"/>
                <a:cs typeface="Arial" panose="020B0604020202020204" pitchFamily="34" charset="0"/>
              </a:rPr>
              <a:t>"Write this. Write what you see. Write it out in big block letters so that it can be read on the run. This vision-message is a witness pointing to what's coming. It aches for the coming — it can hardly wait! And it doesn't lie. If it seems slow in coming, wait. It's on its way. It will come right on time. </a:t>
            </a:r>
            <a:r>
              <a:rPr lang="en-GB" sz="2400" b="1" dirty="0">
                <a:latin typeface="Arial" panose="020B0604020202020204" pitchFamily="34" charset="0"/>
                <a:cs typeface="Arial" panose="020B0604020202020204" pitchFamily="34" charset="0"/>
              </a:rPr>
              <a:t>MSG</a:t>
            </a:r>
          </a:p>
          <a:p>
            <a:endParaRPr lang="en-GB" dirty="0"/>
          </a:p>
        </p:txBody>
      </p:sp>
      <p:pic>
        <p:nvPicPr>
          <p:cNvPr id="5"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2307888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689860"/>
            <a:ext cx="1420620" cy="1231204"/>
          </a:xfrm>
          <a:prstGeom prst="rect">
            <a:avLst/>
          </a:prstGeom>
          <a:ln>
            <a:noFill/>
          </a:ln>
          <a:effectLst>
            <a:softEdge rad="127000"/>
          </a:effectLst>
        </p:spPr>
      </p:pic>
      <p:sp>
        <p:nvSpPr>
          <p:cNvPr id="2" name="Title 1">
            <a:extLst>
              <a:ext uri="{FF2B5EF4-FFF2-40B4-BE49-F238E27FC236}">
                <a16:creationId xmlns:a16="http://schemas.microsoft.com/office/drawing/2014/main" id="{88EC6B24-F4CE-4BD2-A19E-6B879741AD36}"/>
              </a:ext>
            </a:extLst>
          </p:cNvPr>
          <p:cNvSpPr>
            <a:spLocks noGrp="1"/>
          </p:cNvSpPr>
          <p:nvPr>
            <p:ph type="title"/>
          </p:nvPr>
        </p:nvSpPr>
        <p:spPr>
          <a:xfrm>
            <a:off x="1001635" y="269590"/>
            <a:ext cx="10911840" cy="1051560"/>
          </a:xfrm>
        </p:spPr>
        <p:txBody>
          <a:bodyPr>
            <a:normAutofit/>
          </a:bodyPr>
          <a:lstStyle/>
          <a:p>
            <a:pPr algn="ctr"/>
            <a:r>
              <a:rPr lang="en-GB" sz="6000" b="1" dirty="0">
                <a:latin typeface="Arial" panose="020B0604020202020204" pitchFamily="34" charset="0"/>
                <a:cs typeface="Arial" panose="020B0604020202020204" pitchFamily="34" charset="0"/>
              </a:rPr>
              <a:t>OBJECTIVES</a:t>
            </a:r>
          </a:p>
        </p:txBody>
      </p:sp>
      <p:sp>
        <p:nvSpPr>
          <p:cNvPr id="3" name="Content Placeholder 2">
            <a:extLst>
              <a:ext uri="{FF2B5EF4-FFF2-40B4-BE49-F238E27FC236}">
                <a16:creationId xmlns:a16="http://schemas.microsoft.com/office/drawing/2014/main" id="{4490386D-A41D-41D6-9C4C-54FD582229CB}"/>
              </a:ext>
            </a:extLst>
          </p:cNvPr>
          <p:cNvSpPr>
            <a:spLocks noGrp="1"/>
          </p:cNvSpPr>
          <p:nvPr>
            <p:ph idx="1"/>
          </p:nvPr>
        </p:nvSpPr>
        <p:spPr>
          <a:xfrm>
            <a:off x="607495" y="1460519"/>
            <a:ext cx="10911840" cy="4187952"/>
          </a:xfrm>
        </p:spPr>
        <p:txBody>
          <a:bodyPr>
            <a:normAutofit lnSpcReduction="10000"/>
          </a:bodyPr>
          <a:lstStyle/>
          <a:p>
            <a:pPr algn="just"/>
            <a:r>
              <a:rPr lang="en-GB" sz="4000" dirty="0">
                <a:latin typeface="Arial" panose="020B0604020202020204" pitchFamily="34" charset="0"/>
                <a:cs typeface="Arial" panose="020B0604020202020204" pitchFamily="34" charset="0"/>
              </a:rPr>
              <a:t>To familiarise FGBMFI Members with the Fellowship’s Vision and  Mission </a:t>
            </a:r>
          </a:p>
          <a:p>
            <a:pPr algn="just"/>
            <a:r>
              <a:rPr lang="en-GB" sz="4000" dirty="0">
                <a:latin typeface="Arial" panose="020B0604020202020204" pitchFamily="34" charset="0"/>
                <a:cs typeface="Arial" panose="020B0604020202020204" pitchFamily="34" charset="0"/>
              </a:rPr>
              <a:t>To encourage FGBMFI Members to commit to the Core Values of the Fellowship with a view to facilitating the work in fulfilment of the Vision and Mission as different from those of other Christian Organisations.</a:t>
            </a:r>
          </a:p>
        </p:txBody>
      </p:sp>
    </p:spTree>
    <p:extLst>
      <p:ext uri="{BB962C8B-B14F-4D97-AF65-F5344CB8AC3E}">
        <p14:creationId xmlns:p14="http://schemas.microsoft.com/office/powerpoint/2010/main" val="273554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D1372-5A88-4878-96CB-9CECBF711324}"/>
              </a:ext>
            </a:extLst>
          </p:cNvPr>
          <p:cNvSpPr>
            <a:spLocks noGrp="1"/>
          </p:cNvSpPr>
          <p:nvPr>
            <p:ph type="title"/>
          </p:nvPr>
        </p:nvSpPr>
        <p:spPr>
          <a:xfrm>
            <a:off x="234381" y="230820"/>
            <a:ext cx="10911840" cy="1051560"/>
          </a:xfrm>
        </p:spPr>
        <p:txBody>
          <a:bodyPr>
            <a:normAutofit/>
          </a:bodyPr>
          <a:lstStyle/>
          <a:p>
            <a:pPr algn="ctr"/>
            <a:r>
              <a:rPr lang="en-GB" sz="6000" b="1" dirty="0">
                <a:latin typeface="Arial" panose="020B0604020202020204" pitchFamily="34" charset="0"/>
                <a:cs typeface="Arial" panose="020B0604020202020204" pitchFamily="34" charset="0"/>
              </a:rPr>
              <a:t>FINAL WORD</a:t>
            </a:r>
          </a:p>
        </p:txBody>
      </p:sp>
      <p:sp>
        <p:nvSpPr>
          <p:cNvPr id="3" name="Content Placeholder 2">
            <a:extLst>
              <a:ext uri="{FF2B5EF4-FFF2-40B4-BE49-F238E27FC236}">
                <a16:creationId xmlns:a16="http://schemas.microsoft.com/office/drawing/2014/main" id="{7C2922DD-44BA-46EC-A328-D7A63A889B8B}"/>
              </a:ext>
            </a:extLst>
          </p:cNvPr>
          <p:cNvSpPr>
            <a:spLocks noGrp="1"/>
          </p:cNvSpPr>
          <p:nvPr>
            <p:ph idx="1"/>
          </p:nvPr>
        </p:nvSpPr>
        <p:spPr>
          <a:xfrm>
            <a:off x="575967" y="1160973"/>
            <a:ext cx="10911840" cy="4187952"/>
          </a:xfrm>
        </p:spPr>
        <p:txBody>
          <a:bodyPr/>
          <a:lstStyle/>
          <a:p>
            <a:pPr marL="0" indent="0" algn="ctr">
              <a:buNone/>
            </a:pPr>
            <a:r>
              <a:rPr lang="en-GB" sz="5000" dirty="0">
                <a:solidFill>
                  <a:srgbClr val="FF0000"/>
                </a:solidFill>
                <a:latin typeface="Arial" panose="020B0604020202020204" pitchFamily="34" charset="0"/>
                <a:cs typeface="Arial" panose="020B0604020202020204" pitchFamily="34" charset="0"/>
              </a:rPr>
              <a:t>THE VISION SURELY INTENSIFIES</a:t>
            </a:r>
            <a:endParaRPr lang="en-GB" sz="5000" dirty="0">
              <a:latin typeface="Arial" panose="020B0604020202020204" pitchFamily="34" charset="0"/>
              <a:cs typeface="Arial" panose="020B0604020202020204" pitchFamily="34" charset="0"/>
            </a:endParaRPr>
          </a:p>
          <a:p>
            <a:endParaRPr lang="en-GB" dirty="0"/>
          </a:p>
        </p:txBody>
      </p:sp>
      <p:sp>
        <p:nvSpPr>
          <p:cNvPr id="4" name="Rectangle 3">
            <a:extLst>
              <a:ext uri="{FF2B5EF4-FFF2-40B4-BE49-F238E27FC236}">
                <a16:creationId xmlns:a16="http://schemas.microsoft.com/office/drawing/2014/main" id="{3E7847D7-745B-4242-8DC2-3EC104F859A2}"/>
              </a:ext>
            </a:extLst>
          </p:cNvPr>
          <p:cNvSpPr/>
          <p:nvPr/>
        </p:nvSpPr>
        <p:spPr>
          <a:xfrm>
            <a:off x="686234" y="2333250"/>
            <a:ext cx="5856608" cy="707886"/>
          </a:xfrm>
          <a:prstGeom prst="rect">
            <a:avLst/>
          </a:prstGeom>
          <a:solidFill>
            <a:schemeClr val="accent4"/>
          </a:solidFill>
        </p:spPr>
        <p:txBody>
          <a:bodyPr wrap="square">
            <a:spAutoFit/>
          </a:bodyPr>
          <a:lstStyle/>
          <a:p>
            <a:r>
              <a:rPr lang="en-GB" sz="4000" b="1" dirty="0"/>
              <a:t>Key in to this </a:t>
            </a:r>
            <a:r>
              <a:rPr lang="en-GB" sz="4000" b="1" dirty="0">
                <a:latin typeface="Arial" panose="020B0604020202020204" pitchFamily="34" charset="0"/>
                <a:cs typeface="Arial" panose="020B0604020202020204" pitchFamily="34" charset="0"/>
              </a:rPr>
              <a:t>vision</a:t>
            </a:r>
            <a:r>
              <a:rPr lang="en-GB" sz="4000" b="1" dirty="0"/>
              <a:t>. </a:t>
            </a:r>
          </a:p>
        </p:txBody>
      </p:sp>
      <p:sp>
        <p:nvSpPr>
          <p:cNvPr id="5" name="Rectangle 4">
            <a:extLst>
              <a:ext uri="{FF2B5EF4-FFF2-40B4-BE49-F238E27FC236}">
                <a16:creationId xmlns:a16="http://schemas.microsoft.com/office/drawing/2014/main" id="{4528F280-A416-47BC-A35C-19783893543E}"/>
              </a:ext>
            </a:extLst>
          </p:cNvPr>
          <p:cNvSpPr/>
          <p:nvPr/>
        </p:nvSpPr>
        <p:spPr>
          <a:xfrm>
            <a:off x="5147426" y="3322500"/>
            <a:ext cx="6265126" cy="707886"/>
          </a:xfrm>
          <a:prstGeom prst="rect">
            <a:avLst/>
          </a:prstGeom>
          <a:solidFill>
            <a:schemeClr val="accent4">
              <a:lumMod val="40000"/>
              <a:lumOff val="60000"/>
            </a:schemeClr>
          </a:solidFill>
        </p:spPr>
        <p:txBody>
          <a:bodyPr wrap="square">
            <a:spAutoFit/>
          </a:bodyPr>
          <a:lstStyle/>
          <a:p>
            <a:r>
              <a:rPr lang="en-GB" sz="4000" b="1" dirty="0">
                <a:latin typeface="Arial" panose="020B0604020202020204" pitchFamily="34" charset="0"/>
                <a:cs typeface="Arial" panose="020B0604020202020204" pitchFamily="34" charset="0"/>
              </a:rPr>
              <a:t>There is a place for you. </a:t>
            </a:r>
          </a:p>
        </p:txBody>
      </p:sp>
      <p:sp>
        <p:nvSpPr>
          <p:cNvPr id="6" name="Rectangle 5">
            <a:extLst>
              <a:ext uri="{FF2B5EF4-FFF2-40B4-BE49-F238E27FC236}">
                <a16:creationId xmlns:a16="http://schemas.microsoft.com/office/drawing/2014/main" id="{9800E23D-7D20-46B8-B5DE-6F49AB58E310}"/>
              </a:ext>
            </a:extLst>
          </p:cNvPr>
          <p:cNvSpPr/>
          <p:nvPr/>
        </p:nvSpPr>
        <p:spPr>
          <a:xfrm>
            <a:off x="1750006" y="4276309"/>
            <a:ext cx="3090911" cy="707886"/>
          </a:xfrm>
          <a:prstGeom prst="rect">
            <a:avLst/>
          </a:prstGeom>
          <a:solidFill>
            <a:schemeClr val="accent2">
              <a:lumMod val="60000"/>
              <a:lumOff val="40000"/>
            </a:schemeClr>
          </a:solidFill>
        </p:spPr>
        <p:txBody>
          <a:bodyPr wrap="none">
            <a:spAutoFit/>
          </a:bodyPr>
          <a:lstStyle/>
          <a:p>
            <a:r>
              <a:rPr lang="en-GB" sz="4000" b="1" dirty="0">
                <a:latin typeface="Arial" panose="020B0604020202020204" pitchFamily="34" charset="0"/>
                <a:cs typeface="Arial" panose="020B0604020202020204" pitchFamily="34" charset="0"/>
              </a:rPr>
              <a:t>Run with it. </a:t>
            </a:r>
          </a:p>
        </p:txBody>
      </p:sp>
      <p:pic>
        <p:nvPicPr>
          <p:cNvPr id="7"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
        <p:nvSpPr>
          <p:cNvPr id="8" name="Rectangle 7">
            <a:extLst>
              <a:ext uri="{FF2B5EF4-FFF2-40B4-BE49-F238E27FC236}">
                <a16:creationId xmlns:a16="http://schemas.microsoft.com/office/drawing/2014/main" id="{9800E23D-7D20-46B8-B5DE-6F49AB58E310}"/>
              </a:ext>
            </a:extLst>
          </p:cNvPr>
          <p:cNvSpPr/>
          <p:nvPr/>
        </p:nvSpPr>
        <p:spPr>
          <a:xfrm>
            <a:off x="5941747" y="5060804"/>
            <a:ext cx="3007555" cy="707886"/>
          </a:xfrm>
          <a:prstGeom prst="rect">
            <a:avLst/>
          </a:prstGeom>
          <a:solidFill>
            <a:schemeClr val="accent3">
              <a:lumMod val="20000"/>
              <a:lumOff val="80000"/>
            </a:schemeClr>
          </a:solidFill>
        </p:spPr>
        <p:txBody>
          <a:bodyPr wrap="none">
            <a:spAutoFit/>
          </a:bodyPr>
          <a:lstStyle/>
          <a:p>
            <a:r>
              <a:rPr lang="en-GB" sz="4000" b="1" dirty="0">
                <a:latin typeface="Arial" panose="020B0604020202020204" pitchFamily="34" charset="0"/>
                <a:cs typeface="Arial" panose="020B0604020202020204" pitchFamily="34" charset="0"/>
              </a:rPr>
              <a:t>Arise Now! </a:t>
            </a:r>
          </a:p>
        </p:txBody>
      </p:sp>
    </p:spTree>
    <p:extLst>
      <p:ext uri="{BB962C8B-B14F-4D97-AF65-F5344CB8AC3E}">
        <p14:creationId xmlns:p14="http://schemas.microsoft.com/office/powerpoint/2010/main" val="176222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C46DD-867C-40AE-8EF4-4AC7818F3DF0}"/>
              </a:ext>
            </a:extLst>
          </p:cNvPr>
          <p:cNvSpPr>
            <a:spLocks noGrp="1"/>
          </p:cNvSpPr>
          <p:nvPr>
            <p:ph type="title"/>
          </p:nvPr>
        </p:nvSpPr>
        <p:spPr>
          <a:xfrm>
            <a:off x="838200" y="900790"/>
            <a:ext cx="10515600" cy="1325563"/>
          </a:xfrm>
        </p:spPr>
        <p:txBody>
          <a:bodyPr>
            <a:noAutofit/>
          </a:bodyPr>
          <a:lstStyle/>
          <a:p>
            <a:pPr algn="ctr"/>
            <a:r>
              <a:rPr lang="en-GB" sz="6000" b="1" dirty="0">
                <a:latin typeface="Arial" panose="020B0604020202020204" pitchFamily="34" charset="0"/>
                <a:cs typeface="Arial" panose="020B0604020202020204" pitchFamily="34" charset="0"/>
              </a:rPr>
              <a:t>INTRODUCTION</a:t>
            </a:r>
            <a:br>
              <a:rPr lang="en-GB" sz="6000" b="1" dirty="0">
                <a:latin typeface="Arial" panose="020B0604020202020204" pitchFamily="34" charset="0"/>
                <a:cs typeface="Arial" panose="020B0604020202020204" pitchFamily="34" charset="0"/>
              </a:rPr>
            </a:br>
            <a:endParaRPr lang="en-GB" sz="6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805E9C0-DAA3-43E2-B0A4-98D3CF52ED28}"/>
              </a:ext>
            </a:extLst>
          </p:cNvPr>
          <p:cNvSpPr>
            <a:spLocks noGrp="1"/>
          </p:cNvSpPr>
          <p:nvPr>
            <p:ph idx="1"/>
          </p:nvPr>
        </p:nvSpPr>
        <p:spPr>
          <a:xfrm>
            <a:off x="795130" y="1283164"/>
            <a:ext cx="10558670" cy="4790661"/>
          </a:xfrm>
        </p:spPr>
        <p:txBody>
          <a:bodyPr>
            <a:normAutofit fontScale="77500" lnSpcReduction="20000"/>
          </a:bodyPr>
          <a:lstStyle/>
          <a:p>
            <a:pPr marL="0" indent="0">
              <a:buNone/>
            </a:pPr>
            <a:r>
              <a:rPr lang="en-GB" sz="4000" b="1" i="1" dirty="0">
                <a:latin typeface="Arial" panose="020B0604020202020204" pitchFamily="34" charset="0"/>
                <a:cs typeface="Arial" panose="020B0604020202020204" pitchFamily="34" charset="0"/>
              </a:rPr>
              <a:t>“Where there is no vision, the people perish”  	Prov. 29:18 KJV</a:t>
            </a:r>
          </a:p>
          <a:p>
            <a:pPr marL="0" indent="0">
              <a:buNone/>
            </a:pPr>
            <a:endParaRPr lang="en-GB" sz="1700" dirty="0">
              <a:latin typeface="Arial" panose="020B0604020202020204" pitchFamily="34" charset="0"/>
              <a:cs typeface="Arial" panose="020B0604020202020204" pitchFamily="34" charset="0"/>
            </a:endParaRPr>
          </a:p>
          <a:p>
            <a:pPr marL="0" indent="0">
              <a:buNone/>
            </a:pPr>
            <a:r>
              <a:rPr lang="en-GB" sz="4000" b="1" i="1" dirty="0">
                <a:latin typeface="Arial" panose="020B0604020202020204" pitchFamily="34" charset="0"/>
                <a:cs typeface="Arial" panose="020B0604020202020204" pitchFamily="34" charset="0"/>
              </a:rPr>
              <a:t>“Where there is no revelation, the people cast off restraint” Prov. 29:18 NKJV</a:t>
            </a:r>
          </a:p>
          <a:p>
            <a:pPr marL="0" indent="0">
              <a:buNone/>
            </a:pPr>
            <a:endParaRPr lang="en-GB" sz="4000" dirty="0">
              <a:latin typeface="Arial" panose="020B0604020202020204" pitchFamily="34" charset="0"/>
              <a:cs typeface="Arial" panose="020B0604020202020204" pitchFamily="34" charset="0"/>
            </a:endParaRPr>
          </a:p>
          <a:p>
            <a:r>
              <a:rPr lang="en-GB" sz="3600" dirty="0">
                <a:solidFill>
                  <a:srgbClr val="FF0000"/>
                </a:solidFill>
                <a:latin typeface="Arial" panose="020B0604020202020204" pitchFamily="34" charset="0"/>
                <a:cs typeface="Arial" panose="020B0604020202020204" pitchFamily="34" charset="0"/>
              </a:rPr>
              <a:t>Many members read or listen to the vision statement and end up with “Head Knowledge” without a “Revelation Knowledge” of the Vision” and so go about the work mechanically. </a:t>
            </a:r>
          </a:p>
          <a:p>
            <a:r>
              <a:rPr lang="en-GB" sz="3600" dirty="0">
                <a:solidFill>
                  <a:srgbClr val="FF0000"/>
                </a:solidFill>
                <a:latin typeface="Arial" panose="020B0604020202020204" pitchFamily="34" charset="0"/>
                <a:cs typeface="Arial" panose="020B0604020202020204" pitchFamily="34" charset="0"/>
              </a:rPr>
              <a:t>Every member needs a personal revelation of the vision which will engender the wholehearted PASSION and COMMITMENT required for driving and translating the Vision into a life-long Mission.</a:t>
            </a:r>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21392"/>
            <a:ext cx="1420620" cy="1231204"/>
          </a:xfrm>
          <a:prstGeom prst="rect">
            <a:avLst/>
          </a:prstGeom>
          <a:ln>
            <a:noFill/>
          </a:ln>
          <a:effectLst>
            <a:softEdge rad="127000"/>
          </a:effectLst>
        </p:spPr>
      </p:pic>
    </p:spTree>
    <p:extLst>
      <p:ext uri="{BB962C8B-B14F-4D97-AF65-F5344CB8AC3E}">
        <p14:creationId xmlns:p14="http://schemas.microsoft.com/office/powerpoint/2010/main" val="165314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9768B-2BF4-4069-882E-7E02AE9B8A4E}"/>
              </a:ext>
            </a:extLst>
          </p:cNvPr>
          <p:cNvSpPr>
            <a:spLocks noGrp="1"/>
          </p:cNvSpPr>
          <p:nvPr>
            <p:ph type="title"/>
          </p:nvPr>
        </p:nvSpPr>
        <p:spPr>
          <a:xfrm>
            <a:off x="236491" y="283774"/>
            <a:ext cx="11745310" cy="924364"/>
          </a:xfrm>
        </p:spPr>
        <p:txBody>
          <a:bodyPr>
            <a:noAutofit/>
          </a:bodyPr>
          <a:lstStyle/>
          <a:p>
            <a:pPr algn="ctr"/>
            <a:r>
              <a:rPr lang="en-GB" sz="4400" b="1" dirty="0">
                <a:latin typeface="Arial" panose="020B0604020202020204" pitchFamily="34" charset="0"/>
                <a:cs typeface="Arial" panose="020B0604020202020204" pitchFamily="34" charset="0"/>
              </a:rPr>
              <a:t>FGBMFI VISION - GOD’S COMMISSION</a:t>
            </a:r>
          </a:p>
        </p:txBody>
      </p:sp>
      <p:sp>
        <p:nvSpPr>
          <p:cNvPr id="3" name="Content Placeholder 2">
            <a:extLst>
              <a:ext uri="{FF2B5EF4-FFF2-40B4-BE49-F238E27FC236}">
                <a16:creationId xmlns:a16="http://schemas.microsoft.com/office/drawing/2014/main" id="{A6654C02-E6A8-4F2F-940E-C014CE19570D}"/>
              </a:ext>
            </a:extLst>
          </p:cNvPr>
          <p:cNvSpPr>
            <a:spLocks noGrp="1"/>
          </p:cNvSpPr>
          <p:nvPr>
            <p:ph idx="1"/>
          </p:nvPr>
        </p:nvSpPr>
        <p:spPr>
          <a:xfrm>
            <a:off x="383165" y="1215990"/>
            <a:ext cx="11290851" cy="5108712"/>
          </a:xfrm>
        </p:spPr>
        <p:txBody>
          <a:bodyPr>
            <a:normAutofit fontScale="77500" lnSpcReduction="20000"/>
          </a:bodyPr>
          <a:lstStyle/>
          <a:p>
            <a:pPr algn="just">
              <a:spcBef>
                <a:spcPts val="600"/>
              </a:spcBef>
              <a:spcAft>
                <a:spcPts val="600"/>
              </a:spcAft>
            </a:pPr>
            <a:r>
              <a:rPr lang="en-GB" sz="4000" b="1" dirty="0">
                <a:latin typeface="Arial" panose="020B0604020202020204" pitchFamily="34" charset="0"/>
                <a:cs typeface="Arial" panose="020B0604020202020204" pitchFamily="34" charset="0"/>
              </a:rPr>
              <a:t>God Himself commissioned Demos Shakarian the founder and the FGBMFI </a:t>
            </a:r>
            <a:r>
              <a:rPr lang="en-GB" sz="4000" b="1" dirty="0" err="1">
                <a:latin typeface="Arial" panose="020B0604020202020204" pitchFamily="34" charset="0"/>
                <a:cs typeface="Arial" panose="020B0604020202020204" pitchFamily="34" charset="0"/>
              </a:rPr>
              <a:t>Visioner</a:t>
            </a:r>
            <a:r>
              <a:rPr lang="en-GB" sz="4000" b="1" dirty="0">
                <a:latin typeface="Arial" panose="020B0604020202020204" pitchFamily="34" charset="0"/>
                <a:cs typeface="Arial" panose="020B0604020202020204" pitchFamily="34" charset="0"/>
              </a:rPr>
              <a:t> after he had toiled for many years before he came to understand God’s purpose for his life. </a:t>
            </a:r>
          </a:p>
          <a:p>
            <a:pPr algn="just">
              <a:spcBef>
                <a:spcPts val="600"/>
              </a:spcBef>
              <a:spcAft>
                <a:spcPts val="600"/>
              </a:spcAft>
            </a:pPr>
            <a:endParaRPr lang="en-GB" sz="4000" b="1" dirty="0">
              <a:latin typeface="Arial" panose="020B0604020202020204" pitchFamily="34" charset="0"/>
              <a:cs typeface="Arial" panose="020B0604020202020204" pitchFamily="34" charset="0"/>
            </a:endParaRPr>
          </a:p>
          <a:p>
            <a:pPr algn="just">
              <a:spcBef>
                <a:spcPts val="600"/>
              </a:spcBef>
              <a:spcAft>
                <a:spcPts val="600"/>
              </a:spcAft>
            </a:pPr>
            <a:r>
              <a:rPr lang="en-GB" sz="4000" b="1" dirty="0">
                <a:latin typeface="Arial" panose="020B0604020202020204" pitchFamily="34" charset="0"/>
                <a:cs typeface="Arial" panose="020B0604020202020204" pitchFamily="34" charset="0"/>
              </a:rPr>
              <a:t>The Lord spoke to him </a:t>
            </a:r>
            <a:r>
              <a:rPr lang="en-GB" sz="4000" b="1" i="1" dirty="0">
                <a:solidFill>
                  <a:srgbClr val="FF0000"/>
                </a:solidFill>
                <a:latin typeface="Arial" panose="020B0604020202020204" pitchFamily="34" charset="0"/>
                <a:cs typeface="Arial" panose="020B0604020202020204" pitchFamily="34" charset="0"/>
              </a:rPr>
              <a:t>“My son, I know you before you were born. I have guided you every step of the way. Now I am going to show you the purpose of your life”</a:t>
            </a:r>
            <a:r>
              <a:rPr lang="en-GB" sz="4000" b="1" dirty="0">
                <a:solidFill>
                  <a:srgbClr val="FF0000"/>
                </a:solidFill>
                <a:latin typeface="Arial" panose="020B0604020202020204" pitchFamily="34" charset="0"/>
                <a:cs typeface="Arial" panose="020B0604020202020204" pitchFamily="34" charset="0"/>
              </a:rPr>
              <a:t> </a:t>
            </a:r>
            <a:r>
              <a:rPr lang="en-GB" sz="3300" b="1" dirty="0">
                <a:latin typeface="Arial" panose="020B0604020202020204" pitchFamily="34" charset="0"/>
                <a:cs typeface="Arial" panose="020B0604020202020204" pitchFamily="34" charset="0"/>
              </a:rPr>
              <a:t>(THPOE P. 170)</a:t>
            </a:r>
            <a:r>
              <a:rPr lang="en-GB" sz="3300" b="1" dirty="0">
                <a:solidFill>
                  <a:srgbClr val="FF0000"/>
                </a:solidFill>
                <a:latin typeface="Arial" panose="020B0604020202020204" pitchFamily="34" charset="0"/>
                <a:cs typeface="Arial" panose="020B0604020202020204" pitchFamily="34" charset="0"/>
              </a:rPr>
              <a:t> </a:t>
            </a:r>
          </a:p>
          <a:p>
            <a:pPr marL="0" indent="0" algn="just">
              <a:spcBef>
                <a:spcPts val="600"/>
              </a:spcBef>
              <a:spcAft>
                <a:spcPts val="600"/>
              </a:spcAft>
              <a:buNone/>
            </a:pPr>
            <a:r>
              <a:rPr lang="en-GB" sz="4000" b="1" dirty="0">
                <a:solidFill>
                  <a:srgbClr val="FF0000"/>
                </a:solidFill>
                <a:latin typeface="Arial" panose="020B0604020202020204" pitchFamily="34" charset="0"/>
                <a:cs typeface="Arial" panose="020B0604020202020204" pitchFamily="34" charset="0"/>
              </a:rPr>
              <a:t>   </a:t>
            </a:r>
          </a:p>
          <a:p>
            <a:pPr algn="just">
              <a:buFont typeface="Wingdings" panose="05000000000000000000" pitchFamily="2" charset="2"/>
              <a:buChar char="§"/>
            </a:pPr>
            <a:r>
              <a:rPr lang="en-GB" sz="4000" b="1" dirty="0">
                <a:latin typeface="Arial" panose="020B0604020202020204" pitchFamily="34" charset="0"/>
                <a:cs typeface="Arial" panose="020B0604020202020204" pitchFamily="34" charset="0"/>
              </a:rPr>
              <a:t>The FGBMFI Vision is a subset of the Great Commission.</a:t>
            </a:r>
          </a:p>
          <a:p>
            <a:endParaRPr lang="en-GB" dirty="0"/>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110525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57FA00-5C02-407A-AFEF-323BC2D2EB75}"/>
              </a:ext>
            </a:extLst>
          </p:cNvPr>
          <p:cNvSpPr>
            <a:spLocks noGrp="1"/>
          </p:cNvSpPr>
          <p:nvPr>
            <p:ph idx="1"/>
          </p:nvPr>
        </p:nvSpPr>
        <p:spPr>
          <a:xfrm>
            <a:off x="571500" y="3466214"/>
            <a:ext cx="7932420" cy="2548700"/>
          </a:xfrm>
        </p:spPr>
        <p:txBody>
          <a:bodyPr>
            <a:normAutofit lnSpcReduction="10000"/>
          </a:bodyPr>
          <a:lstStyle/>
          <a:p>
            <a:r>
              <a:rPr lang="en-GB" sz="3200" b="1" i="1" dirty="0">
                <a:solidFill>
                  <a:srgbClr val="FF0000"/>
                </a:solidFill>
                <a:latin typeface="Arial" panose="020B0604020202020204" pitchFamily="34" charset="0"/>
                <a:cs typeface="Arial" panose="020B0604020202020204" pitchFamily="34" charset="0"/>
              </a:rPr>
              <a:t>Having a vision is significant for accomplishing purpose &amp; FGBMFI Members need to have an effective understanding of the Fellowship Vision to operate their Chapters</a:t>
            </a:r>
            <a:r>
              <a:rPr lang="en-GB" dirty="0">
                <a:latin typeface="Arial" panose="020B0604020202020204" pitchFamily="34" charset="0"/>
                <a:cs typeface="Arial" panose="020B0604020202020204" pitchFamily="34" charset="0"/>
              </a:rPr>
              <a:t>.    </a:t>
            </a:r>
          </a:p>
          <a:p>
            <a:endParaRPr lang="en-GB" dirty="0"/>
          </a:p>
        </p:txBody>
      </p:sp>
      <p:pic>
        <p:nvPicPr>
          <p:cNvPr id="4" name="Picture 4">
            <a:extLst>
              <a:ext uri="{FF2B5EF4-FFF2-40B4-BE49-F238E27FC236}">
                <a16:creationId xmlns:a16="http://schemas.microsoft.com/office/drawing/2014/main" id="{11C568D3-6C20-415C-9D21-71877597F2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270875" y="1825625"/>
            <a:ext cx="3194050" cy="4495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AFBC245D-045F-48F5-9C5C-BDDD36481C01}"/>
              </a:ext>
            </a:extLst>
          </p:cNvPr>
          <p:cNvSpPr>
            <a:spLocks noChangeArrowheads="1"/>
          </p:cNvSpPr>
          <p:nvPr/>
        </p:nvSpPr>
        <p:spPr bwMode="auto">
          <a:xfrm>
            <a:off x="571500" y="1680218"/>
            <a:ext cx="76993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dirty="0">
                <a:latin typeface="Arial" panose="020B0604020202020204" pitchFamily="34" charset="0"/>
                <a:ea typeface="Angsana New" panose="02020603050405020304" pitchFamily="18" charset="-34"/>
                <a:cs typeface="Angsana New" panose="02020603050405020304" pitchFamily="18" charset="-34"/>
              </a:rPr>
              <a:t> </a:t>
            </a:r>
            <a:r>
              <a:rPr lang="en-US" altLang="en-US" b="1" i="1" dirty="0">
                <a:latin typeface="Arial" panose="020B0604020202020204" pitchFamily="34" charset="0"/>
                <a:ea typeface="Angsana New" panose="02020603050405020304" pitchFamily="18" charset="-34"/>
                <a:cs typeface="Angsana New" panose="02020603050405020304" pitchFamily="18" charset="-34"/>
              </a:rPr>
              <a:t>The vivid and compelling image of an exciting future that can, should and must be attained by us</a:t>
            </a:r>
            <a:endParaRPr lang="en-US" altLang="en-US" dirty="0">
              <a:latin typeface="Arial" panose="020B0604020202020204" pitchFamily="34" charset="0"/>
              <a:ea typeface="Angsana New" panose="02020603050405020304" pitchFamily="18" charset="-34"/>
              <a:cs typeface="Angsana New" panose="02020603050405020304" pitchFamily="18" charset="-34"/>
            </a:endParaRPr>
          </a:p>
        </p:txBody>
      </p:sp>
      <p:pic>
        <p:nvPicPr>
          <p:cNvPr id="6" name="Picture 5">
            <a:extLst>
              <a:ext uri="{FF2B5EF4-FFF2-40B4-BE49-F238E27FC236}">
                <a16:creationId xmlns:a16="http://schemas.microsoft.com/office/drawing/2014/main" id="{A16871C0-8CAD-4A9C-ABDA-97C7002F852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6443" y="224087"/>
            <a:ext cx="3094038"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Documents and Settings\Olufemi Oladele\My Documents\My Pictures\LogoFGBMFI1.jpg"/>
          <p:cNvPicPr>
            <a:picLocks noChangeAspect="1" noChangeArrowheads="1"/>
          </p:cNvPicPr>
          <p:nvPr/>
        </p:nvPicPr>
        <p:blipFill>
          <a:blip r:embed="rId4"/>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268346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ou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vertical)">
                                      <p:cBhvr>
                                        <p:cTn id="12" dur="1000"/>
                                        <p:tgtEl>
                                          <p:spTgt spid="5"/>
                                        </p:tgtEl>
                                      </p:cBhvr>
                                    </p:animEffect>
                                  </p:childTnLst>
                                </p:cTn>
                              </p:par>
                            </p:childTnLst>
                          </p:cTn>
                        </p:par>
                        <p:par>
                          <p:cTn id="13" fill="hold">
                            <p:stCondLst>
                              <p:cond delay="1000"/>
                            </p:stCondLst>
                            <p:childTnLst>
                              <p:par>
                                <p:cTn id="14" presetID="55"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strVal val="#ppt_w*0.70"/>
                                          </p:val>
                                        </p:tav>
                                        <p:tav tm="100000">
                                          <p:val>
                                            <p:strVal val="#ppt_w"/>
                                          </p:val>
                                        </p:tav>
                                      </p:tavLst>
                                    </p:anim>
                                    <p:anim calcmode="lin" valueType="num">
                                      <p:cBhvr>
                                        <p:cTn id="17" dur="1000" fill="hold"/>
                                        <p:tgtEl>
                                          <p:spTgt spid="6"/>
                                        </p:tgtEl>
                                        <p:attrNameLst>
                                          <p:attrName>ppt_h</p:attrName>
                                        </p:attrNameLst>
                                      </p:cBhvr>
                                      <p:tavLst>
                                        <p:tav tm="0">
                                          <p:val>
                                            <p:strVal val="#ppt_h"/>
                                          </p:val>
                                        </p:tav>
                                        <p:tav tm="100000">
                                          <p:val>
                                            <p:strVal val="#ppt_h"/>
                                          </p:val>
                                        </p:tav>
                                      </p:tavLst>
                                    </p:anim>
                                    <p:animEffect transition="in" filter="fade">
                                      <p:cBhvr>
                                        <p:cTn id="1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F5DED-B582-426C-9135-9843B8238BEB}"/>
              </a:ext>
            </a:extLst>
          </p:cNvPr>
          <p:cNvSpPr>
            <a:spLocks noGrp="1"/>
          </p:cNvSpPr>
          <p:nvPr>
            <p:ph type="title"/>
          </p:nvPr>
        </p:nvSpPr>
        <p:spPr>
          <a:xfrm>
            <a:off x="371015" y="253808"/>
            <a:ext cx="10911840" cy="1051560"/>
          </a:xfrm>
        </p:spPr>
        <p:txBody>
          <a:bodyPr>
            <a:normAutofit/>
          </a:bodyPr>
          <a:lstStyle/>
          <a:p>
            <a:pPr algn="ctr"/>
            <a:r>
              <a:rPr lang="en-GB" sz="6000" b="1" dirty="0">
                <a:latin typeface="Arial" panose="020B0604020202020204" pitchFamily="34" charset="0"/>
                <a:cs typeface="Arial" panose="020B0604020202020204" pitchFamily="34" charset="0"/>
              </a:rPr>
              <a:t>FGBMFI VISION</a:t>
            </a:r>
            <a:endParaRPr lang="en-GB" sz="6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5181F4C-465F-437E-B5A9-A18FE63C902C}"/>
              </a:ext>
            </a:extLst>
          </p:cNvPr>
          <p:cNvSpPr>
            <a:spLocks noGrp="1"/>
          </p:cNvSpPr>
          <p:nvPr>
            <p:ph idx="1"/>
          </p:nvPr>
        </p:nvSpPr>
        <p:spPr>
          <a:xfrm>
            <a:off x="838200" y="1262872"/>
            <a:ext cx="10515600" cy="4351338"/>
          </a:xfrm>
        </p:spPr>
        <p:txBody>
          <a:bodyPr/>
          <a:lstStyle/>
          <a:p>
            <a:pPr marL="0" indent="0">
              <a:buNone/>
            </a:pPr>
            <a:r>
              <a:rPr lang="en-GB" dirty="0">
                <a:solidFill>
                  <a:srgbClr val="FF0000"/>
                </a:solidFill>
              </a:rPr>
              <a:t>FGBMFI Vision is based upon a series of prophetic messages given over a period of time and confirmed by a literal vision God showed to Demos </a:t>
            </a:r>
            <a:r>
              <a:rPr lang="en-GB" dirty="0" err="1">
                <a:solidFill>
                  <a:srgbClr val="FF0000"/>
                </a:solidFill>
              </a:rPr>
              <a:t>Shakarian</a:t>
            </a:r>
            <a:r>
              <a:rPr lang="en-GB" dirty="0">
                <a:solidFill>
                  <a:srgbClr val="FF0000"/>
                </a:solidFill>
              </a:rPr>
              <a:t> himself.</a:t>
            </a:r>
          </a:p>
        </p:txBody>
      </p:sp>
      <p:sp>
        <p:nvSpPr>
          <p:cNvPr id="4" name="Rectangle 3">
            <a:extLst>
              <a:ext uri="{FF2B5EF4-FFF2-40B4-BE49-F238E27FC236}">
                <a16:creationId xmlns:a16="http://schemas.microsoft.com/office/drawing/2014/main" id="{85478397-4510-4AD4-8548-070D5A726E8F}"/>
              </a:ext>
            </a:extLst>
          </p:cNvPr>
          <p:cNvSpPr>
            <a:spLocks noChangeArrowheads="1"/>
          </p:cNvSpPr>
          <p:nvPr/>
        </p:nvSpPr>
        <p:spPr bwMode="auto">
          <a:xfrm>
            <a:off x="7340119" y="2579965"/>
            <a:ext cx="4756052"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Arial" panose="020B0604020202020204" pitchFamily="34" charset="0"/>
                <a:cs typeface="Helvetica" panose="020B0604020202020204" pitchFamily="34" charset="0"/>
                <a:sym typeface="Arial" panose="020B0604020202020204" pitchFamily="34" charset="0"/>
              </a:defRPr>
            </a:lvl1pPr>
            <a:lvl2pPr marL="742950" indent="-285750">
              <a:defRPr>
                <a:solidFill>
                  <a:srgbClr val="000000"/>
                </a:solidFill>
                <a:latin typeface="Arial" panose="020B0604020202020204" pitchFamily="34" charset="0"/>
                <a:cs typeface="Helvetica" panose="020B0604020202020204" pitchFamily="34" charset="0"/>
                <a:sym typeface="Arial" panose="020B0604020202020204" pitchFamily="34" charset="0"/>
              </a:defRPr>
            </a:lvl2pPr>
            <a:lvl3pPr marL="11430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3pPr>
            <a:lvl4pPr marL="16002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4pPr>
            <a:lvl5pPr marL="20574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9pPr>
          </a:lstStyle>
          <a:p>
            <a:pPr eaLnBrk="1"/>
            <a:r>
              <a:rPr lang="en-US" altLang="en-US" sz="2400" b="1" i="1" dirty="0"/>
              <a:t>“Ordinary men and women. People in shops and offices and factories...Laymen, would be His most important channel – not the clergy, or the theologians, or the great gifted preachers, but men and women with ordinary jobs in the ordinary world”.</a:t>
            </a:r>
          </a:p>
        </p:txBody>
      </p:sp>
      <p:pic>
        <p:nvPicPr>
          <p:cNvPr id="5" name="Picture 4">
            <a:extLst>
              <a:ext uri="{FF2B5EF4-FFF2-40B4-BE49-F238E27FC236}">
                <a16:creationId xmlns:a16="http://schemas.microsoft.com/office/drawing/2014/main" id="{962C7E52-AF81-40B0-9D6D-EA99995CB3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76824" y="5822562"/>
            <a:ext cx="4348162"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EEEB2F53-DD07-444A-B5E7-634EF8C2628E}"/>
              </a:ext>
            </a:extLst>
          </p:cNvPr>
          <p:cNvSpPr/>
          <p:nvPr/>
        </p:nvSpPr>
        <p:spPr>
          <a:xfrm>
            <a:off x="7497791" y="5947866"/>
            <a:ext cx="4031873" cy="461665"/>
          </a:xfrm>
          <a:prstGeom prst="rect">
            <a:avLst/>
          </a:prstGeom>
        </p:spPr>
        <p:txBody>
          <a:bodyPr wrap="none">
            <a:spAutoFit/>
          </a:bodyPr>
          <a:lstStyle/>
          <a:p>
            <a:pPr>
              <a:defRPr/>
            </a:pPr>
            <a:r>
              <a:rPr lang="en-US" sz="2400" b="1" kern="0" dirty="0">
                <a:solidFill>
                  <a:schemeClr val="bg1"/>
                </a:solidFill>
                <a:latin typeface="Arial"/>
                <a:ea typeface="Arial"/>
                <a:cs typeface="Arial"/>
                <a:sym typeface="Arial"/>
              </a:rPr>
              <a:t>Dr. C. Price said to Demos</a:t>
            </a:r>
          </a:p>
        </p:txBody>
      </p:sp>
      <p:sp>
        <p:nvSpPr>
          <p:cNvPr id="7" name="Rectangle 6">
            <a:extLst>
              <a:ext uri="{FF2B5EF4-FFF2-40B4-BE49-F238E27FC236}">
                <a16:creationId xmlns:a16="http://schemas.microsoft.com/office/drawing/2014/main" id="{4002574A-CF61-46B8-B72F-380798D7154A}"/>
              </a:ext>
            </a:extLst>
          </p:cNvPr>
          <p:cNvSpPr>
            <a:spLocks noChangeArrowheads="1"/>
          </p:cNvSpPr>
          <p:nvPr/>
        </p:nvSpPr>
        <p:spPr bwMode="auto">
          <a:xfrm>
            <a:off x="838200" y="2513964"/>
            <a:ext cx="6111276"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Arial" panose="020B0604020202020204" pitchFamily="34" charset="0"/>
                <a:cs typeface="Helvetica" panose="020B0604020202020204" pitchFamily="34" charset="0"/>
                <a:sym typeface="Arial" panose="020B0604020202020204" pitchFamily="34" charset="0"/>
              </a:defRPr>
            </a:lvl1pPr>
            <a:lvl2pPr marL="742950" indent="-285750">
              <a:defRPr>
                <a:solidFill>
                  <a:srgbClr val="000000"/>
                </a:solidFill>
                <a:latin typeface="Arial" panose="020B0604020202020204" pitchFamily="34" charset="0"/>
                <a:cs typeface="Helvetica" panose="020B0604020202020204" pitchFamily="34" charset="0"/>
                <a:sym typeface="Arial" panose="020B0604020202020204" pitchFamily="34" charset="0"/>
              </a:defRPr>
            </a:lvl2pPr>
            <a:lvl3pPr marL="11430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3pPr>
            <a:lvl4pPr marL="16002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4pPr>
            <a:lvl5pPr marL="20574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9pPr>
          </a:lstStyle>
          <a:p>
            <a:pPr eaLnBrk="1"/>
            <a:r>
              <a:rPr lang="en-US" altLang="en-US" dirty="0"/>
              <a:t> </a:t>
            </a:r>
          </a:p>
          <a:p>
            <a:pPr eaLnBrk="1"/>
            <a:r>
              <a:rPr lang="en-US" altLang="en-US" sz="3200" b="1" i="1" dirty="0"/>
              <a:t>“</a:t>
            </a:r>
            <a:r>
              <a:rPr lang="en-US" altLang="en-US" sz="2800" b="1" i="1" dirty="0"/>
              <a:t>God gave me a revelation of the last days. It is the laymen that will reach the world…Full Gospel Business Men’s Fellowship International is God’s instrument to awaken laymen – the sleeping giant of evangelism”</a:t>
            </a:r>
          </a:p>
        </p:txBody>
      </p:sp>
      <p:pic>
        <p:nvPicPr>
          <p:cNvPr id="8" name="Picture 7">
            <a:extLst>
              <a:ext uri="{FF2B5EF4-FFF2-40B4-BE49-F238E27FC236}">
                <a16:creationId xmlns:a16="http://schemas.microsoft.com/office/drawing/2014/main" id="{E9A698D2-EC0B-4E14-9192-3245DB86DD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5893283"/>
            <a:ext cx="4348162"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CD181EF1-60DA-41C1-A7F4-395F140A9EB0}"/>
              </a:ext>
            </a:extLst>
          </p:cNvPr>
          <p:cNvSpPr/>
          <p:nvPr/>
        </p:nvSpPr>
        <p:spPr>
          <a:xfrm>
            <a:off x="1439099" y="6040199"/>
            <a:ext cx="3041217" cy="461665"/>
          </a:xfrm>
          <a:prstGeom prst="rect">
            <a:avLst/>
          </a:prstGeom>
        </p:spPr>
        <p:txBody>
          <a:bodyPr wrap="none">
            <a:spAutoFit/>
          </a:bodyPr>
          <a:lstStyle/>
          <a:p>
            <a:pPr>
              <a:defRPr/>
            </a:pPr>
            <a:r>
              <a:rPr lang="en-US" sz="2400" b="1" kern="0" dirty="0">
                <a:solidFill>
                  <a:schemeClr val="bg1"/>
                </a:solidFill>
                <a:latin typeface="Arial"/>
                <a:ea typeface="Arial"/>
                <a:cs typeface="Arial"/>
                <a:sym typeface="Arial"/>
              </a:rPr>
              <a:t>Dr. </a:t>
            </a:r>
            <a:r>
              <a:rPr lang="en-US" sz="2400" b="1" kern="0" dirty="0" err="1">
                <a:solidFill>
                  <a:schemeClr val="bg1"/>
                </a:solidFill>
                <a:latin typeface="Arial"/>
                <a:ea typeface="Arial"/>
                <a:cs typeface="Arial"/>
                <a:sym typeface="Arial"/>
              </a:rPr>
              <a:t>Modecaii</a:t>
            </a:r>
            <a:r>
              <a:rPr lang="en-US" sz="2400" b="1" kern="0" dirty="0">
                <a:solidFill>
                  <a:schemeClr val="bg1"/>
                </a:solidFill>
                <a:latin typeface="Arial"/>
                <a:ea typeface="Arial"/>
                <a:cs typeface="Arial"/>
                <a:sym typeface="Arial"/>
              </a:rPr>
              <a:t> Hamm</a:t>
            </a:r>
          </a:p>
        </p:txBody>
      </p:sp>
      <p:sp>
        <p:nvSpPr>
          <p:cNvPr id="10" name="Rectangle 9">
            <a:extLst>
              <a:ext uri="{FF2B5EF4-FFF2-40B4-BE49-F238E27FC236}">
                <a16:creationId xmlns:a16="http://schemas.microsoft.com/office/drawing/2014/main" id="{2928AE27-5FCE-465C-B09E-676B4FBDC280}"/>
              </a:ext>
            </a:extLst>
          </p:cNvPr>
          <p:cNvSpPr>
            <a:spLocks noChangeArrowheads="1"/>
          </p:cNvSpPr>
          <p:nvPr/>
        </p:nvSpPr>
        <p:spPr bwMode="auto">
          <a:xfrm>
            <a:off x="1085644" y="6486391"/>
            <a:ext cx="4233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Arial" panose="020B0604020202020204" pitchFamily="34" charset="0"/>
                <a:cs typeface="Helvetica" panose="020B0604020202020204" pitchFamily="34" charset="0"/>
                <a:sym typeface="Arial" panose="020B0604020202020204" pitchFamily="34" charset="0"/>
              </a:defRPr>
            </a:lvl1pPr>
            <a:lvl2pPr marL="742950" indent="-285750">
              <a:defRPr>
                <a:solidFill>
                  <a:srgbClr val="000000"/>
                </a:solidFill>
                <a:latin typeface="Arial" panose="020B0604020202020204" pitchFamily="34" charset="0"/>
                <a:cs typeface="Helvetica" panose="020B0604020202020204" pitchFamily="34" charset="0"/>
                <a:sym typeface="Arial" panose="020B0604020202020204" pitchFamily="34" charset="0"/>
              </a:defRPr>
            </a:lvl2pPr>
            <a:lvl3pPr marL="11430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3pPr>
            <a:lvl4pPr marL="16002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4pPr>
            <a:lvl5pPr marL="20574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9pPr>
          </a:lstStyle>
          <a:p>
            <a:pPr eaLnBrk="1"/>
            <a:r>
              <a:rPr lang="en-US" altLang="en-US" sz="2000" dirty="0"/>
              <a:t>(Chapter Operating Manual page 9)</a:t>
            </a:r>
          </a:p>
        </p:txBody>
      </p:sp>
      <p:sp>
        <p:nvSpPr>
          <p:cNvPr id="11" name="Rectangle 10">
            <a:extLst>
              <a:ext uri="{FF2B5EF4-FFF2-40B4-BE49-F238E27FC236}">
                <a16:creationId xmlns:a16="http://schemas.microsoft.com/office/drawing/2014/main" id="{6D963E0B-619A-4D60-ACBA-99E9DBF2C593}"/>
              </a:ext>
            </a:extLst>
          </p:cNvPr>
          <p:cNvSpPr>
            <a:spLocks noChangeArrowheads="1"/>
          </p:cNvSpPr>
          <p:nvPr/>
        </p:nvSpPr>
        <p:spPr bwMode="auto">
          <a:xfrm>
            <a:off x="7783776" y="6480189"/>
            <a:ext cx="3868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Arial" panose="020B0604020202020204" pitchFamily="34" charset="0"/>
                <a:cs typeface="Helvetica" panose="020B0604020202020204" pitchFamily="34" charset="0"/>
                <a:sym typeface="Arial" panose="020B0604020202020204" pitchFamily="34" charset="0"/>
              </a:defRPr>
            </a:lvl1pPr>
            <a:lvl2pPr marL="742950" indent="-285750">
              <a:defRPr>
                <a:solidFill>
                  <a:srgbClr val="000000"/>
                </a:solidFill>
                <a:latin typeface="Arial" panose="020B0604020202020204" pitchFamily="34" charset="0"/>
                <a:cs typeface="Helvetica" panose="020B0604020202020204" pitchFamily="34" charset="0"/>
                <a:sym typeface="Arial" panose="020B0604020202020204" pitchFamily="34" charset="0"/>
              </a:defRPr>
            </a:lvl2pPr>
            <a:lvl3pPr marL="11430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3pPr>
            <a:lvl4pPr marL="16002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4pPr>
            <a:lvl5pPr marL="2057400" indent="-228600">
              <a:defRPr>
                <a:solidFill>
                  <a:srgbClr val="000000"/>
                </a:solidFill>
                <a:latin typeface="Arial" panose="020B0604020202020204" pitchFamily="34" charset="0"/>
                <a:cs typeface="Helvetica" panose="020B0604020202020204" pitchFamily="34" charset="0"/>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cs typeface="Helvetica" panose="020B0604020202020204" pitchFamily="34" charset="0"/>
                <a:sym typeface="Arial" panose="020B0604020202020204" pitchFamily="34" charset="0"/>
              </a:defRPr>
            </a:lvl9pPr>
          </a:lstStyle>
          <a:p>
            <a:pPr eaLnBrk="1"/>
            <a:r>
              <a:rPr lang="en-US" altLang="en-US" sz="2000" dirty="0"/>
              <a:t>(Chapter Operating Manual p 8)</a:t>
            </a:r>
          </a:p>
        </p:txBody>
      </p:sp>
    </p:spTree>
    <p:extLst>
      <p:ext uri="{BB962C8B-B14F-4D97-AF65-F5344CB8AC3E}">
        <p14:creationId xmlns:p14="http://schemas.microsoft.com/office/powerpoint/2010/main" val="387792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heckerboard(across)">
                                      <p:cBhvr>
                                        <p:cTn id="14" dur="500"/>
                                        <p:tgtEl>
                                          <p:spTgt spid="5"/>
                                        </p:tgtEl>
                                      </p:cBhvr>
                                    </p:animEffect>
                                  </p:childTnLst>
                                </p:cTn>
                              </p:par>
                            </p:childTnLst>
                          </p:cTn>
                        </p:par>
                        <p:par>
                          <p:cTn id="15" fill="hold">
                            <p:stCondLst>
                              <p:cond delay="500"/>
                            </p:stCondLst>
                            <p:childTnLst>
                              <p:par>
                                <p:cTn id="16" presetID="55"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1000" fill="hold"/>
                                        <p:tgtEl>
                                          <p:spTgt spid="7"/>
                                        </p:tgtEl>
                                        <p:attrNameLst>
                                          <p:attrName>ppt_w</p:attrName>
                                        </p:attrNameLst>
                                      </p:cBhvr>
                                      <p:tavLst>
                                        <p:tav tm="0">
                                          <p:val>
                                            <p:strVal val="#ppt_w*0.70"/>
                                          </p:val>
                                        </p:tav>
                                        <p:tav tm="100000">
                                          <p:val>
                                            <p:strVal val="#ppt_w"/>
                                          </p:val>
                                        </p:tav>
                                      </p:tavLst>
                                    </p:anim>
                                    <p:anim calcmode="lin" valueType="num">
                                      <p:cBhvr>
                                        <p:cTn id="19" dur="1000" fill="hold"/>
                                        <p:tgtEl>
                                          <p:spTgt spid="7"/>
                                        </p:tgtEl>
                                        <p:attrNameLst>
                                          <p:attrName>ppt_h</p:attrName>
                                        </p:attrNameLst>
                                      </p:cBhvr>
                                      <p:tavLst>
                                        <p:tav tm="0">
                                          <p:val>
                                            <p:strVal val="#ppt_h"/>
                                          </p:val>
                                        </p:tav>
                                        <p:tav tm="100000">
                                          <p:val>
                                            <p:strVal val="#ppt_h"/>
                                          </p:val>
                                        </p:tav>
                                      </p:tavLst>
                                    </p:anim>
                                    <p:animEffect transition="in" filter="fade">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heckerboard(across)">
                                      <p:cBhvr>
                                        <p:cTn id="25" dur="500"/>
                                        <p:tgtEl>
                                          <p:spTgt spid="8"/>
                                        </p:tgtEl>
                                      </p:cBhvr>
                                    </p:animEffect>
                                  </p:childTnLst>
                                </p:cTn>
                              </p:par>
                            </p:childTnLst>
                          </p:cTn>
                        </p:par>
                        <p:par>
                          <p:cTn id="26" fill="hold">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checkerboard(across)">
                                      <p:cBhvr>
                                        <p:cTn id="29" dur="500"/>
                                        <p:tgtEl>
                                          <p:spTgt spid="10"/>
                                        </p:tgtEl>
                                      </p:cBhvr>
                                    </p:animEffect>
                                  </p:childTnLst>
                                </p:cTn>
                              </p:par>
                            </p:childTnLst>
                          </p:cTn>
                        </p:par>
                        <p:par>
                          <p:cTn id="30" fill="hold">
                            <p:stCondLst>
                              <p:cond delay="1000"/>
                            </p:stCondLst>
                            <p:childTnLst>
                              <p:par>
                                <p:cTn id="31" presetID="5" presetClass="entr" presetSubtype="1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checkerboard(across)">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264" y="334763"/>
            <a:ext cx="5707360" cy="1108219"/>
          </a:xfrm>
        </p:spPr>
        <p:txBody>
          <a:bodyPr>
            <a:noAutofit/>
          </a:bodyPr>
          <a:lstStyle/>
          <a:p>
            <a:r>
              <a:rPr lang="en-GB" b="1" dirty="0">
                <a:latin typeface="Arial" panose="020B0604020202020204" pitchFamily="34" charset="0"/>
                <a:cs typeface="Arial" panose="020B0604020202020204" pitchFamily="34" charset="0"/>
              </a:rPr>
              <a:t>FOCUS OF FGBMFI</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LEADERSHIP?</a:t>
            </a:r>
          </a:p>
        </p:txBody>
      </p:sp>
      <p:sp>
        <p:nvSpPr>
          <p:cNvPr id="4" name="Rectangle 3"/>
          <p:cNvSpPr/>
          <p:nvPr/>
        </p:nvSpPr>
        <p:spPr>
          <a:xfrm>
            <a:off x="7895539" y="698302"/>
            <a:ext cx="3649215" cy="769441"/>
          </a:xfrm>
          <a:prstGeom prst="rect">
            <a:avLst/>
          </a:prstGeom>
          <a:solidFill>
            <a:schemeClr val="accent4"/>
          </a:solidFill>
        </p:spPr>
        <p:txBody>
          <a:bodyPr wrap="square">
            <a:spAutoFit/>
          </a:bodyPr>
          <a:lstStyle/>
          <a:p>
            <a:r>
              <a:rPr lang="en-GB" sz="4400" dirty="0"/>
              <a:t>THE VISION</a:t>
            </a:r>
          </a:p>
        </p:txBody>
      </p:sp>
      <p:sp>
        <p:nvSpPr>
          <p:cNvPr id="5" name="Rectangle 4"/>
          <p:cNvSpPr/>
          <p:nvPr/>
        </p:nvSpPr>
        <p:spPr>
          <a:xfrm>
            <a:off x="727264" y="1467744"/>
            <a:ext cx="10647317" cy="5078313"/>
          </a:xfrm>
          <a:prstGeom prst="rect">
            <a:avLst/>
          </a:prstGeom>
        </p:spPr>
        <p:txBody>
          <a:bodyPr wrap="square">
            <a:spAutoFit/>
          </a:bodyPr>
          <a:lstStyle/>
          <a:p>
            <a:pPr algn="just">
              <a:spcBef>
                <a:spcPct val="0"/>
              </a:spcBef>
            </a:pPr>
            <a:r>
              <a:rPr lang="en-US" altLang="en-US" sz="3600" b="1" dirty="0">
                <a:solidFill>
                  <a:srgbClr val="FF0000"/>
                </a:solidFill>
                <a:cs typeface="Helvetica" panose="020B0604020202020204" pitchFamily="34" charset="0"/>
                <a:sym typeface="Helvetica" panose="020B0604020202020204" pitchFamily="34" charset="0"/>
              </a:rPr>
              <a:t>“</a:t>
            </a:r>
            <a:r>
              <a:rPr lang="en-US" altLang="en-US" sz="3600" b="1" dirty="0">
                <a:solidFill>
                  <a:srgbClr val="FF0000"/>
                </a:solidFill>
                <a:highlight>
                  <a:srgbClr val="00FFFF"/>
                </a:highlight>
                <a:cs typeface="Helvetica" panose="020B0604020202020204" pitchFamily="34" charset="0"/>
                <a:sym typeface="Helvetica" panose="020B0604020202020204" pitchFamily="34" charset="0"/>
              </a:rPr>
              <a:t>untold masses of men (laymen) </a:t>
            </a:r>
            <a:r>
              <a:rPr lang="en-US" altLang="en-US" sz="3600" b="1" dirty="0">
                <a:solidFill>
                  <a:srgbClr val="FF0000"/>
                </a:solidFill>
                <a:cs typeface="Helvetica" panose="020B0604020202020204" pitchFamily="34" charset="0"/>
                <a:sym typeface="Helvetica" panose="020B0604020202020204" pitchFamily="34" charset="0"/>
              </a:rPr>
              <a:t>from every continent and nation, of all races and diverse culture and customs, once </a:t>
            </a:r>
            <a:r>
              <a:rPr lang="en-US" altLang="en-US" sz="3600" b="1" dirty="0">
                <a:solidFill>
                  <a:srgbClr val="FF0000"/>
                </a:solidFill>
                <a:highlight>
                  <a:srgbClr val="00FFFF"/>
                </a:highlight>
                <a:cs typeface="Helvetica" panose="020B0604020202020204" pitchFamily="34" charset="0"/>
                <a:sym typeface="Helvetica" panose="020B0604020202020204" pitchFamily="34" charset="0"/>
              </a:rPr>
              <a:t>spiritually dead</a:t>
            </a:r>
            <a:r>
              <a:rPr lang="en-US" altLang="en-US" sz="3600" b="1" dirty="0">
                <a:solidFill>
                  <a:srgbClr val="FF0000"/>
                </a:solidFill>
                <a:cs typeface="Helvetica" panose="020B0604020202020204" pitchFamily="34" charset="0"/>
                <a:sym typeface="Helvetica" panose="020B0604020202020204" pitchFamily="34" charset="0"/>
              </a:rPr>
              <a:t>, and are </a:t>
            </a:r>
            <a:r>
              <a:rPr lang="en-US" altLang="en-US" sz="3600" b="1" dirty="0">
                <a:solidFill>
                  <a:srgbClr val="FF0000"/>
                </a:solidFill>
                <a:highlight>
                  <a:srgbClr val="00FFFF"/>
                </a:highlight>
                <a:cs typeface="Helvetica" panose="020B0604020202020204" pitchFamily="34" charset="0"/>
                <a:sym typeface="Helvetica" panose="020B0604020202020204" pitchFamily="34" charset="0"/>
              </a:rPr>
              <a:t>now alive</a:t>
            </a:r>
            <a:r>
              <a:rPr lang="en-US" altLang="en-US" sz="3600" b="1" dirty="0">
                <a:solidFill>
                  <a:srgbClr val="FF0000"/>
                </a:solidFill>
                <a:cs typeface="Helvetica" panose="020B0604020202020204" pitchFamily="34" charset="0"/>
                <a:sym typeface="Helvetica" panose="020B0604020202020204" pitchFamily="34" charset="0"/>
              </a:rPr>
              <a:t>. </a:t>
            </a:r>
            <a:r>
              <a:rPr lang="en-US" altLang="en-US" sz="3600" b="1" dirty="0">
                <a:solidFill>
                  <a:srgbClr val="FF0000"/>
                </a:solidFill>
                <a:highlight>
                  <a:srgbClr val="00FFFF"/>
                </a:highlight>
                <a:cs typeface="Helvetica" panose="020B0604020202020204" pitchFamily="34" charset="0"/>
                <a:sym typeface="Helvetica" panose="020B0604020202020204" pitchFamily="34" charset="0"/>
              </a:rPr>
              <a:t>Delivered and set free</a:t>
            </a:r>
            <a:r>
              <a:rPr lang="en-US" altLang="en-US" sz="3600" b="1" dirty="0">
                <a:solidFill>
                  <a:srgbClr val="FF0000"/>
                </a:solidFill>
                <a:cs typeface="Helvetica" panose="020B0604020202020204" pitchFamily="34" charset="0"/>
                <a:sym typeface="Helvetica" panose="020B0604020202020204" pitchFamily="34" charset="0"/>
              </a:rPr>
              <a:t>, they are </a:t>
            </a:r>
            <a:r>
              <a:rPr lang="en-US" altLang="en-US" sz="3600" b="1" dirty="0">
                <a:solidFill>
                  <a:srgbClr val="FF0000"/>
                </a:solidFill>
                <a:highlight>
                  <a:srgbClr val="00FFFF"/>
                </a:highlight>
                <a:cs typeface="Helvetica" panose="020B0604020202020204" pitchFamily="34" charset="0"/>
                <a:sym typeface="Helvetica" panose="020B0604020202020204" pitchFamily="34" charset="0"/>
              </a:rPr>
              <a:t>filled with the power of God's Holy Spirit, </a:t>
            </a:r>
            <a:r>
              <a:rPr lang="en-US" altLang="en-US" sz="3600" b="1" dirty="0">
                <a:solidFill>
                  <a:srgbClr val="FF0000"/>
                </a:solidFill>
                <a:highlight>
                  <a:srgbClr val="FFFF00"/>
                </a:highlight>
                <a:cs typeface="Helvetica" panose="020B0604020202020204" pitchFamily="34" charset="0"/>
                <a:sym typeface="Helvetica" panose="020B0604020202020204" pitchFamily="34" charset="0"/>
              </a:rPr>
              <a:t>faces radiant with glory</a:t>
            </a:r>
            <a:r>
              <a:rPr lang="en-US" altLang="en-US" sz="3600" b="1" dirty="0">
                <a:solidFill>
                  <a:srgbClr val="FF0000"/>
                </a:solidFill>
                <a:cs typeface="Helvetica" panose="020B0604020202020204" pitchFamily="34" charset="0"/>
                <a:sym typeface="Helvetica" panose="020B0604020202020204" pitchFamily="34" charset="0"/>
              </a:rPr>
              <a:t>, </a:t>
            </a:r>
            <a:r>
              <a:rPr lang="en-US" altLang="en-US" sz="3600" b="1" u="sng" dirty="0">
                <a:solidFill>
                  <a:srgbClr val="FF0000"/>
                </a:solidFill>
                <a:cs typeface="Helvetica" panose="020B0604020202020204" pitchFamily="34" charset="0"/>
                <a:sym typeface="Helvetica" panose="020B0604020202020204" pitchFamily="34" charset="0"/>
              </a:rPr>
              <a:t>hands raised and voices lifting their praises to heaven</a:t>
            </a:r>
            <a:r>
              <a:rPr lang="en-US" altLang="en-US" sz="3600" b="1" dirty="0">
                <a:solidFill>
                  <a:srgbClr val="FF0000"/>
                </a:solidFill>
                <a:cs typeface="Helvetica" panose="020B0604020202020204" pitchFamily="34" charset="0"/>
                <a:sym typeface="Helvetica" panose="020B0604020202020204" pitchFamily="34" charset="0"/>
              </a:rPr>
              <a:t>.”</a:t>
            </a:r>
            <a:endParaRPr lang="en-US" altLang="en-US" sz="3600" dirty="0"/>
          </a:p>
        </p:txBody>
      </p:sp>
      <p:sp>
        <p:nvSpPr>
          <p:cNvPr id="3" name="Arrow: Right 2">
            <a:extLst>
              <a:ext uri="{FF2B5EF4-FFF2-40B4-BE49-F238E27FC236}">
                <a16:creationId xmlns:a16="http://schemas.microsoft.com/office/drawing/2014/main" id="{80BF9746-00F8-4BA6-87BF-34190D92A64D}"/>
              </a:ext>
            </a:extLst>
          </p:cNvPr>
          <p:cNvSpPr/>
          <p:nvPr/>
        </p:nvSpPr>
        <p:spPr>
          <a:xfrm>
            <a:off x="6758705" y="86590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1532570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CFA20-0476-4552-8DAD-1780FC1A5249}"/>
              </a:ext>
            </a:extLst>
          </p:cNvPr>
          <p:cNvSpPr>
            <a:spLocks noGrp="1"/>
          </p:cNvSpPr>
          <p:nvPr>
            <p:ph type="title"/>
          </p:nvPr>
        </p:nvSpPr>
        <p:spPr>
          <a:xfrm>
            <a:off x="702091" y="395714"/>
            <a:ext cx="10911840" cy="1051560"/>
          </a:xfrm>
          <a:solidFill>
            <a:schemeClr val="accent2"/>
          </a:solidFill>
        </p:spPr>
        <p:txBody>
          <a:bodyPr>
            <a:normAutofit/>
          </a:bodyPr>
          <a:lstStyle/>
          <a:p>
            <a:r>
              <a:rPr lang="en-US" sz="6000" dirty="0">
                <a:latin typeface="Arial" panose="020B0604020202020204" pitchFamily="34" charset="0"/>
                <a:cs typeface="Arial" panose="020B0604020202020204" pitchFamily="34" charset="0"/>
              </a:rPr>
              <a:t>The FGBMFI is a </a:t>
            </a:r>
            <a:endParaRPr lang="en-GB" sz="6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FAF57ED-6E56-454F-8473-84E795585656}"/>
              </a:ext>
            </a:extLst>
          </p:cNvPr>
          <p:cNvSpPr>
            <a:spLocks noGrp="1"/>
          </p:cNvSpPr>
          <p:nvPr>
            <p:ph idx="1"/>
          </p:nvPr>
        </p:nvSpPr>
        <p:spPr>
          <a:xfrm>
            <a:off x="686326" y="1602407"/>
            <a:ext cx="10911840" cy="4187952"/>
          </a:xfrm>
        </p:spPr>
        <p:txBody>
          <a:bodyPr>
            <a:normAutofit fontScale="92500"/>
          </a:bodyPr>
          <a:lstStyle/>
          <a:p>
            <a:pPr marL="0" indent="0" algn="just">
              <a:buNone/>
            </a:pPr>
            <a:r>
              <a:rPr lang="en-US" sz="4800" i="1" dirty="0">
                <a:latin typeface="Arial" panose="020B0604020202020204" pitchFamily="34" charset="0"/>
                <a:cs typeface="Arial" panose="020B0604020202020204" pitchFamily="34" charset="0"/>
              </a:rPr>
              <a:t>“</a:t>
            </a:r>
            <a:r>
              <a:rPr lang="en-US" sz="4800" b="1" i="1" dirty="0">
                <a:latin typeface="Arial" panose="020B0604020202020204" pitchFamily="34" charset="0"/>
                <a:cs typeface="Arial" panose="020B0604020202020204" pitchFamily="34" charset="0"/>
              </a:rPr>
              <a:t>vast global movement of laymen comprising millions of men being used mightily by God to bring the last harvest through the outpouring of the Holy Spirit before the return of our Lord and Saviour Jesus Christ </a:t>
            </a:r>
            <a:r>
              <a:rPr lang="en-US" b="1" dirty="0">
                <a:latin typeface="Arial" panose="020B0604020202020204" pitchFamily="34" charset="0"/>
                <a:cs typeface="Arial" panose="020B0604020202020204" pitchFamily="34" charset="0"/>
              </a:rPr>
              <a:t>(</a:t>
            </a:r>
            <a:r>
              <a:rPr lang="en-US" sz="3200" b="1" dirty="0">
                <a:latin typeface="Arial" panose="020B0604020202020204" pitchFamily="34" charset="0"/>
                <a:cs typeface="Arial" panose="020B0604020202020204" pitchFamily="34" charset="0"/>
              </a:rPr>
              <a:t>Super ALTS P.10)</a:t>
            </a:r>
            <a:endParaRPr lang="en-GB" sz="3200" b="1" dirty="0">
              <a:latin typeface="Arial" panose="020B0604020202020204" pitchFamily="34" charset="0"/>
              <a:cs typeface="Arial" panose="020B0604020202020204" pitchFamily="34" charset="0"/>
            </a:endParaRPr>
          </a:p>
          <a:p>
            <a:pPr marL="0" indent="0">
              <a:buNone/>
            </a:pPr>
            <a:endParaRPr lang="en-GB" dirty="0"/>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1534785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07472-CBAD-428A-98F8-DAC8E923AA5E}"/>
              </a:ext>
            </a:extLst>
          </p:cNvPr>
          <p:cNvSpPr>
            <a:spLocks noGrp="1"/>
          </p:cNvSpPr>
          <p:nvPr>
            <p:ph type="title"/>
          </p:nvPr>
        </p:nvSpPr>
        <p:spPr>
          <a:xfrm>
            <a:off x="796684" y="443011"/>
            <a:ext cx="10911840" cy="1051560"/>
          </a:xfrm>
        </p:spPr>
        <p:txBody>
          <a:bodyPr>
            <a:normAutofit/>
          </a:bodyPr>
          <a:lstStyle/>
          <a:p>
            <a:pPr algn="ctr"/>
            <a:r>
              <a:rPr lang="en-GB" sz="6000" b="1" dirty="0">
                <a:latin typeface="Arial" panose="020B0604020202020204" pitchFamily="34" charset="0"/>
                <a:cs typeface="Arial" panose="020B0604020202020204" pitchFamily="34" charset="0"/>
              </a:rPr>
              <a:t>OUR MISSION</a:t>
            </a:r>
          </a:p>
        </p:txBody>
      </p:sp>
      <p:sp>
        <p:nvSpPr>
          <p:cNvPr id="3" name="Content Placeholder 2">
            <a:extLst>
              <a:ext uri="{FF2B5EF4-FFF2-40B4-BE49-F238E27FC236}">
                <a16:creationId xmlns:a16="http://schemas.microsoft.com/office/drawing/2014/main" id="{9E1AC93C-3367-46E6-8CFA-6D28ADAECF9A}"/>
              </a:ext>
            </a:extLst>
          </p:cNvPr>
          <p:cNvSpPr>
            <a:spLocks noGrp="1"/>
          </p:cNvSpPr>
          <p:nvPr>
            <p:ph idx="1"/>
          </p:nvPr>
        </p:nvSpPr>
        <p:spPr>
          <a:xfrm>
            <a:off x="948559" y="1523087"/>
            <a:ext cx="10515600" cy="4922492"/>
          </a:xfrm>
        </p:spPr>
        <p:txBody>
          <a:bodyPr>
            <a:normAutofit fontScale="77500" lnSpcReduction="20000"/>
          </a:bodyPr>
          <a:lstStyle/>
          <a:p>
            <a:pPr>
              <a:buFont typeface="Wingdings" panose="05000000000000000000" pitchFamily="2" charset="2"/>
              <a:buChar char="q"/>
            </a:pPr>
            <a:r>
              <a:rPr lang="en-US" sz="4800" b="1" dirty="0">
                <a:solidFill>
                  <a:srgbClr val="FF0000"/>
                </a:solidFill>
                <a:latin typeface="Arial" panose="020B0604020202020204" pitchFamily="34" charset="0"/>
                <a:cs typeface="Arial" panose="020B0604020202020204" pitchFamily="34" charset="0"/>
              </a:rPr>
              <a:t>The Task, Assignment and Fundamental Action arising from the Vision which drive our activities in the Fellowship.</a:t>
            </a:r>
          </a:p>
          <a:p>
            <a:pPr marL="0" indent="0">
              <a:buNone/>
            </a:pPr>
            <a:endParaRPr lang="en-US" sz="4800" b="1" dirty="0">
              <a:solidFill>
                <a:srgbClr val="FF0000"/>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en-US" sz="4800" b="1" dirty="0">
                <a:solidFill>
                  <a:srgbClr val="FF0000"/>
                </a:solidFill>
                <a:latin typeface="Arial" panose="020B0604020202020204" pitchFamily="34" charset="0"/>
                <a:cs typeface="Arial" panose="020B0604020202020204" pitchFamily="34" charset="0"/>
              </a:rPr>
              <a:t> It is the embodiment of each member’s personal commitment and responsibilities together with the Chapter Operations that are performed regularly in order to fulfil the Vision.</a:t>
            </a:r>
          </a:p>
          <a:p>
            <a:pPr marL="0" indent="0" algn="ctr">
              <a:buNone/>
            </a:pPr>
            <a:endParaRPr lang="en-US" sz="4800" b="1" dirty="0">
              <a:solidFill>
                <a:srgbClr val="FF0000"/>
              </a:solidFill>
              <a:latin typeface="Arial" panose="020B0604020202020204" pitchFamily="34" charset="0"/>
              <a:cs typeface="Arial" panose="020B0604020202020204" pitchFamily="34" charset="0"/>
            </a:endParaRPr>
          </a:p>
          <a:p>
            <a:pPr marL="0" indent="0" algn="ctr">
              <a:buNone/>
            </a:pPr>
            <a:endParaRPr lang="en-US" sz="4800" b="1" dirty="0">
              <a:solidFill>
                <a:srgbClr val="FF0000"/>
              </a:solidFill>
              <a:latin typeface="Arial" panose="020B0604020202020204" pitchFamily="34" charset="0"/>
              <a:cs typeface="Arial" panose="020B0604020202020204" pitchFamily="34" charset="0"/>
            </a:endParaRPr>
          </a:p>
          <a:p>
            <a:pPr marL="0" indent="0" algn="ctr">
              <a:buNone/>
            </a:pPr>
            <a:endParaRPr lang="en-US" sz="4800" b="1" dirty="0">
              <a:solidFill>
                <a:srgbClr val="FF0000"/>
              </a:solidFill>
              <a:latin typeface="Arial" panose="020B0604020202020204" pitchFamily="34" charset="0"/>
              <a:cs typeface="Arial" panose="020B0604020202020204" pitchFamily="34" charset="0"/>
            </a:endParaRPr>
          </a:p>
          <a:p>
            <a:pPr marL="0" indent="0" algn="ctr">
              <a:buNone/>
            </a:pPr>
            <a:endParaRPr lang="en-GB" sz="4800" dirty="0">
              <a:solidFill>
                <a:srgbClr val="FF0000"/>
              </a:solidFill>
              <a:latin typeface="Arial" panose="020B0604020202020204" pitchFamily="34" charset="0"/>
              <a:cs typeface="Arial" panose="020B0604020202020204" pitchFamily="34" charset="0"/>
            </a:endParaRPr>
          </a:p>
          <a:p>
            <a:pPr algn="ctr"/>
            <a:endParaRPr lang="en-GB" dirty="0"/>
          </a:p>
        </p:txBody>
      </p:sp>
      <p:pic>
        <p:nvPicPr>
          <p:cNvPr id="4" name="Picture 2" descr="C:\Documents and Settings\Olufemi Oladele\My Documents\My Pictures\LogoFGBMFI1.jpg"/>
          <p:cNvPicPr>
            <a:picLocks noChangeAspect="1" noChangeArrowheads="1"/>
          </p:cNvPicPr>
          <p:nvPr/>
        </p:nvPicPr>
        <p:blipFill>
          <a:blip r:embed="rId2"/>
          <a:srcRect/>
          <a:stretch>
            <a:fillRect/>
          </a:stretch>
        </p:blipFill>
        <p:spPr bwMode="auto">
          <a:xfrm>
            <a:off x="10834444" y="5768690"/>
            <a:ext cx="1420620" cy="1231204"/>
          </a:xfrm>
          <a:prstGeom prst="rect">
            <a:avLst/>
          </a:prstGeom>
          <a:ln>
            <a:noFill/>
          </a:ln>
          <a:effectLst>
            <a:softEdge rad="127000"/>
          </a:effectLst>
        </p:spPr>
      </p:pic>
    </p:spTree>
    <p:extLst>
      <p:ext uri="{BB962C8B-B14F-4D97-AF65-F5344CB8AC3E}">
        <p14:creationId xmlns:p14="http://schemas.microsoft.com/office/powerpoint/2010/main" val="2567478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2056</TotalTime>
  <Words>1323</Words>
  <Application>Microsoft Office PowerPoint</Application>
  <PresentationFormat>Widescreen</PresentationFormat>
  <Paragraphs>108</Paragraphs>
  <Slides>20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0</vt:i4>
      </vt:variant>
      <vt:variant>
        <vt:lpstr>Slide Titles</vt:lpstr>
      </vt:variant>
      <vt:variant>
        <vt:i4>20</vt:i4>
      </vt:variant>
    </vt:vector>
  </HeadingPairs>
  <TitlesOfParts>
    <vt:vector size="27" baseType="lpstr">
      <vt:lpstr>Arial</vt:lpstr>
      <vt:lpstr>Bookman Old Style</vt:lpstr>
      <vt:lpstr>Calibri</vt:lpstr>
      <vt:lpstr>Verdana</vt:lpstr>
      <vt:lpstr>Wingdings</vt:lpstr>
      <vt:lpstr>Wingdings 2</vt:lpstr>
      <vt:lpstr>Aspect</vt:lpstr>
      <vt:lpstr>THE FGBMFI VISION, MISSION AND COMMITMENT TO OUR CORE VALUES</vt:lpstr>
      <vt:lpstr>OBJECTIVES</vt:lpstr>
      <vt:lpstr>INTRODUCTION </vt:lpstr>
      <vt:lpstr>FGBMFI VISION - GOD’S COMMISSION</vt:lpstr>
      <vt:lpstr>PowerPoint Presentation</vt:lpstr>
      <vt:lpstr>FGBMFI VISION</vt:lpstr>
      <vt:lpstr>FOCUS OF FGBMFI LEADERSHIP?</vt:lpstr>
      <vt:lpstr>The FGBMFI is a </vt:lpstr>
      <vt:lpstr>OUR MISSION</vt:lpstr>
      <vt:lpstr>PowerPoint Presentation</vt:lpstr>
      <vt:lpstr>Why vision and mission?</vt:lpstr>
      <vt:lpstr>FGBMFI CORE VALUES </vt:lpstr>
      <vt:lpstr>CORE VALUES – OUR BELIEF</vt:lpstr>
      <vt:lpstr>CORE VALUES – OUR BELIEF</vt:lpstr>
      <vt:lpstr>OUR COMMITMENT </vt:lpstr>
      <vt:lpstr>OUR NAME, OUR BOND</vt:lpstr>
      <vt:lpstr>PowerPoint Presentation</vt:lpstr>
      <vt:lpstr>CHALLENGE TO COMMITMENT</vt:lpstr>
      <vt:lpstr>Hab. 2:2-3</vt:lpstr>
      <vt:lpstr>FINAL WORD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FGBMFI VISION, MISSION AND CORE VALUES</dc:title>
  <dc:creator>Ayorinde OGUNRUKU</dc:creator>
  <cp:lastModifiedBy>TA Protocol</cp:lastModifiedBy>
  <cp:revision>41</cp:revision>
  <dcterms:created xsi:type="dcterms:W3CDTF">2019-11-20T17:56:23Z</dcterms:created>
  <dcterms:modified xsi:type="dcterms:W3CDTF">2020-03-13T17:31:28Z</dcterms:modified>
</cp:coreProperties>
</file>